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71" r:id="rId7"/>
    <p:sldId id="262" r:id="rId8"/>
    <p:sldId id="269" r:id="rId9"/>
    <p:sldId id="270" r:id="rId10"/>
    <p:sldId id="26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03B21-1B70-4EE2-B9F5-3C02BE553B4B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5E28BC2-EB43-41BE-8869-22ED467CBFEE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Debe acreditarse en la solicitud correspondiente: adjuntando alguno de los siguientes documentos</a:t>
          </a:r>
        </a:p>
      </dgm:t>
    </dgm:pt>
    <dgm:pt modelId="{C2918544-D57E-424A-ABDA-79B709DCB032}" type="parTrans" cxnId="{65C2CFFE-9182-4FA0-B187-4622D0E76B65}">
      <dgm:prSet/>
      <dgm:spPr/>
      <dgm:t>
        <a:bodyPr/>
        <a:lstStyle/>
        <a:p>
          <a:endParaRPr lang="es-CO"/>
        </a:p>
      </dgm:t>
    </dgm:pt>
    <dgm:pt modelId="{249589EC-8F7C-4389-9BB6-1C7F4B60D7D6}" type="sibTrans" cxnId="{65C2CFFE-9182-4FA0-B187-4622D0E76B65}">
      <dgm:prSet/>
      <dgm:spPr/>
      <dgm:t>
        <a:bodyPr/>
        <a:lstStyle/>
        <a:p>
          <a:endParaRPr lang="es-CO"/>
        </a:p>
      </dgm:t>
    </dgm:pt>
    <dgm:pt modelId="{959C5EEF-EB25-4012-8001-2744E57011AE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Copia simple de la ultima declaración de renta presentada</a:t>
          </a:r>
        </a:p>
      </dgm:t>
    </dgm:pt>
    <dgm:pt modelId="{F2125867-D721-43E3-9CD8-E4302478BACF}" type="parTrans" cxnId="{A5BC4448-D13F-495C-9D02-300845105FEF}">
      <dgm:prSet/>
      <dgm:spPr/>
      <dgm:t>
        <a:bodyPr/>
        <a:lstStyle/>
        <a:p>
          <a:endParaRPr lang="es-CO"/>
        </a:p>
      </dgm:t>
    </dgm:pt>
    <dgm:pt modelId="{C06C5EAC-204B-424B-89AD-7F772589F05A}" type="sibTrans" cxnId="{A5BC4448-D13F-495C-9D02-300845105FEF}">
      <dgm:prSet/>
      <dgm:spPr/>
      <dgm:t>
        <a:bodyPr/>
        <a:lstStyle/>
        <a:p>
          <a:endParaRPr lang="es-CO"/>
        </a:p>
      </dgm:t>
    </dgm:pt>
    <dgm:pt modelId="{8541C23A-2037-472C-A187-231BAF2214AD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Certificación donde conste el valor de los ingresos por actividades ordinarias de la empresa al 31 de diciembre del año inmediatamente anterior</a:t>
          </a:r>
        </a:p>
      </dgm:t>
    </dgm:pt>
    <dgm:pt modelId="{47A9C4EA-C091-4FC2-AC94-8D34050B0F3E}" type="parTrans" cxnId="{CF660B6E-9589-4393-8C4A-A67922C345AD}">
      <dgm:prSet/>
      <dgm:spPr/>
      <dgm:t>
        <a:bodyPr/>
        <a:lstStyle/>
        <a:p>
          <a:endParaRPr lang="es-CO"/>
        </a:p>
      </dgm:t>
    </dgm:pt>
    <dgm:pt modelId="{5C066C2E-2FC4-4AFC-AF58-C3BEDDAF552F}" type="sibTrans" cxnId="{CF660B6E-9589-4393-8C4A-A67922C345AD}">
      <dgm:prSet/>
      <dgm:spPr/>
      <dgm:t>
        <a:bodyPr/>
        <a:lstStyle/>
        <a:p>
          <a:endParaRPr lang="es-CO"/>
        </a:p>
      </dgm:t>
    </dgm:pt>
    <dgm:pt modelId="{732B2FD4-4A6F-45D6-B475-B957D675EE89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Certificación donde conste el valor de los ingresos por actividades ordinarias de la empresa obtenidos durante el tiempo de su operación</a:t>
          </a:r>
        </a:p>
      </dgm:t>
    </dgm:pt>
    <dgm:pt modelId="{8DD44CD3-5345-4544-AE64-9CD2F44E27A3}" type="parTrans" cxnId="{F3AEFBA7-423E-4001-898B-225F1EFE694B}">
      <dgm:prSet/>
      <dgm:spPr/>
      <dgm:t>
        <a:bodyPr/>
        <a:lstStyle/>
        <a:p>
          <a:endParaRPr lang="es-CO"/>
        </a:p>
      </dgm:t>
    </dgm:pt>
    <dgm:pt modelId="{A0007518-E4F8-4056-934C-5FEF9D21BD17}" type="sibTrans" cxnId="{F3AEFBA7-423E-4001-898B-225F1EFE694B}">
      <dgm:prSet/>
      <dgm:spPr/>
      <dgm:t>
        <a:bodyPr/>
        <a:lstStyle/>
        <a:p>
          <a:endParaRPr lang="es-CO"/>
        </a:p>
      </dgm:t>
    </dgm:pt>
    <dgm:pt modelId="{E3205491-E33C-4BB1-B362-EBD8741394E5}" type="pres">
      <dgm:prSet presAssocID="{2F103B21-1B70-4EE2-B9F5-3C02BE553B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E715C0-D524-4F4B-9EC2-276A2C30E51E}" type="pres">
      <dgm:prSet presAssocID="{85E28BC2-EB43-41BE-8869-22ED467CBFEE}" presName="roof" presStyleLbl="dkBgShp" presStyleIdx="0" presStyleCnt="2" custLinFactNeighborX="390" custLinFactNeighborY="-72342"/>
      <dgm:spPr/>
      <dgm:t>
        <a:bodyPr/>
        <a:lstStyle/>
        <a:p>
          <a:endParaRPr lang="es-ES"/>
        </a:p>
      </dgm:t>
    </dgm:pt>
    <dgm:pt modelId="{D6FAB054-7806-40CB-8E46-817D14045225}" type="pres">
      <dgm:prSet presAssocID="{85E28BC2-EB43-41BE-8869-22ED467CBFEE}" presName="pillars" presStyleCnt="0"/>
      <dgm:spPr/>
    </dgm:pt>
    <dgm:pt modelId="{658BB4D8-4F74-4CE4-A51C-186AA971F0D9}" type="pres">
      <dgm:prSet presAssocID="{85E28BC2-EB43-41BE-8869-22ED467CBFE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55AC27-2E33-441C-84BB-9195CF86444A}" type="pres">
      <dgm:prSet presAssocID="{8541C23A-2037-472C-A187-231BAF2214A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B38CE-3DDF-49A2-8FEE-200F5CD502C5}" type="pres">
      <dgm:prSet presAssocID="{732B2FD4-4A6F-45D6-B475-B957D675EE8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0ED4A-CE01-4CE4-B9BB-825299A21C37}" type="pres">
      <dgm:prSet presAssocID="{85E28BC2-EB43-41BE-8869-22ED467CBFEE}" presName="base" presStyleLbl="dkBgShp" presStyleIdx="1" presStyleCnt="2"/>
      <dgm:spPr/>
    </dgm:pt>
  </dgm:ptLst>
  <dgm:cxnLst>
    <dgm:cxn modelId="{CF660B6E-9589-4393-8C4A-A67922C345AD}" srcId="{85E28BC2-EB43-41BE-8869-22ED467CBFEE}" destId="{8541C23A-2037-472C-A187-231BAF2214AD}" srcOrd="1" destOrd="0" parTransId="{47A9C4EA-C091-4FC2-AC94-8D34050B0F3E}" sibTransId="{5C066C2E-2FC4-4AFC-AF58-C3BEDDAF552F}"/>
    <dgm:cxn modelId="{F3AEFBA7-423E-4001-898B-225F1EFE694B}" srcId="{85E28BC2-EB43-41BE-8869-22ED467CBFEE}" destId="{732B2FD4-4A6F-45D6-B475-B957D675EE89}" srcOrd="2" destOrd="0" parTransId="{8DD44CD3-5345-4544-AE64-9CD2F44E27A3}" sibTransId="{A0007518-E4F8-4056-934C-5FEF9D21BD17}"/>
    <dgm:cxn modelId="{406E9321-8D96-49D2-8026-E1B6B5FB0890}" type="presOf" srcId="{8541C23A-2037-472C-A187-231BAF2214AD}" destId="{8A55AC27-2E33-441C-84BB-9195CF86444A}" srcOrd="0" destOrd="0" presId="urn:microsoft.com/office/officeart/2005/8/layout/hList3"/>
    <dgm:cxn modelId="{A5BC4448-D13F-495C-9D02-300845105FEF}" srcId="{85E28BC2-EB43-41BE-8869-22ED467CBFEE}" destId="{959C5EEF-EB25-4012-8001-2744E57011AE}" srcOrd="0" destOrd="0" parTransId="{F2125867-D721-43E3-9CD8-E4302478BACF}" sibTransId="{C06C5EAC-204B-424B-89AD-7F772589F05A}"/>
    <dgm:cxn modelId="{BC3C4AB8-191C-471E-8425-44B6A53FA1EE}" type="presOf" srcId="{2F103B21-1B70-4EE2-B9F5-3C02BE553B4B}" destId="{E3205491-E33C-4BB1-B362-EBD8741394E5}" srcOrd="0" destOrd="0" presId="urn:microsoft.com/office/officeart/2005/8/layout/hList3"/>
    <dgm:cxn modelId="{65C2CFFE-9182-4FA0-B187-4622D0E76B65}" srcId="{2F103B21-1B70-4EE2-B9F5-3C02BE553B4B}" destId="{85E28BC2-EB43-41BE-8869-22ED467CBFEE}" srcOrd="0" destOrd="0" parTransId="{C2918544-D57E-424A-ABDA-79B709DCB032}" sibTransId="{249589EC-8F7C-4389-9BB6-1C7F4B60D7D6}"/>
    <dgm:cxn modelId="{434E5EE3-ED06-4F25-B808-0BB971298CC7}" type="presOf" srcId="{959C5EEF-EB25-4012-8001-2744E57011AE}" destId="{658BB4D8-4F74-4CE4-A51C-186AA971F0D9}" srcOrd="0" destOrd="0" presId="urn:microsoft.com/office/officeart/2005/8/layout/hList3"/>
    <dgm:cxn modelId="{CD5FA3F0-4BF9-4854-958A-F3AFBDA94E4A}" type="presOf" srcId="{85E28BC2-EB43-41BE-8869-22ED467CBFEE}" destId="{25E715C0-D524-4F4B-9EC2-276A2C30E51E}" srcOrd="0" destOrd="0" presId="urn:microsoft.com/office/officeart/2005/8/layout/hList3"/>
    <dgm:cxn modelId="{A0998548-D853-4F41-BD0C-0ABC0C59378D}" type="presOf" srcId="{732B2FD4-4A6F-45D6-B475-B957D675EE89}" destId="{8B3B38CE-3DDF-49A2-8FEE-200F5CD502C5}" srcOrd="0" destOrd="0" presId="urn:microsoft.com/office/officeart/2005/8/layout/hList3"/>
    <dgm:cxn modelId="{97595200-EEDF-4B97-A378-85F142E81514}" type="presParOf" srcId="{E3205491-E33C-4BB1-B362-EBD8741394E5}" destId="{25E715C0-D524-4F4B-9EC2-276A2C30E51E}" srcOrd="0" destOrd="0" presId="urn:microsoft.com/office/officeart/2005/8/layout/hList3"/>
    <dgm:cxn modelId="{BB055F7E-67FA-4815-AEE2-FBB49F90FAE0}" type="presParOf" srcId="{E3205491-E33C-4BB1-B362-EBD8741394E5}" destId="{D6FAB054-7806-40CB-8E46-817D14045225}" srcOrd="1" destOrd="0" presId="urn:microsoft.com/office/officeart/2005/8/layout/hList3"/>
    <dgm:cxn modelId="{A05DE488-28D0-4FE3-A937-D0E51C044D26}" type="presParOf" srcId="{D6FAB054-7806-40CB-8E46-817D14045225}" destId="{658BB4D8-4F74-4CE4-A51C-186AA971F0D9}" srcOrd="0" destOrd="0" presId="urn:microsoft.com/office/officeart/2005/8/layout/hList3"/>
    <dgm:cxn modelId="{D4D6C929-3A59-40A4-BF97-380163353BA3}" type="presParOf" srcId="{D6FAB054-7806-40CB-8E46-817D14045225}" destId="{8A55AC27-2E33-441C-84BB-9195CF86444A}" srcOrd="1" destOrd="0" presId="urn:microsoft.com/office/officeart/2005/8/layout/hList3"/>
    <dgm:cxn modelId="{191CB11B-0E1C-4109-90B7-E0996FC862B5}" type="presParOf" srcId="{D6FAB054-7806-40CB-8E46-817D14045225}" destId="{8B3B38CE-3DDF-49A2-8FEE-200F5CD502C5}" srcOrd="2" destOrd="0" presId="urn:microsoft.com/office/officeart/2005/8/layout/hList3"/>
    <dgm:cxn modelId="{04976F22-2F1E-4B66-8E02-CEAB4D5714D5}" type="presParOf" srcId="{E3205491-E33C-4BB1-B362-EBD8741394E5}" destId="{1390ED4A-CE01-4CE4-B9BB-825299A21C3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15C0-D524-4F4B-9EC2-276A2C30E51E}">
      <dsp:nvSpPr>
        <dsp:cNvPr id="0" name=""/>
        <dsp:cNvSpPr/>
      </dsp:nvSpPr>
      <dsp:spPr>
        <a:xfrm>
          <a:off x="0" y="0"/>
          <a:ext cx="7521902" cy="984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latin typeface="Arial" panose="020B0604020202020204" pitchFamily="34" charset="0"/>
              <a:cs typeface="Arial" panose="020B0604020202020204" pitchFamily="34" charset="0"/>
            </a:rPr>
            <a:t>Debe acreditarse en la solicitud correspondiente: adjuntando alguno de los siguientes documentos</a:t>
          </a:r>
        </a:p>
      </dsp:txBody>
      <dsp:txXfrm>
        <a:off x="0" y="0"/>
        <a:ext cx="7521902" cy="984060"/>
      </dsp:txXfrm>
    </dsp:sp>
    <dsp:sp modelId="{658BB4D8-4F74-4CE4-A51C-186AA971F0D9}">
      <dsp:nvSpPr>
        <dsp:cNvPr id="0" name=""/>
        <dsp:cNvSpPr/>
      </dsp:nvSpPr>
      <dsp:spPr>
        <a:xfrm>
          <a:off x="3672" y="984060"/>
          <a:ext cx="2504852" cy="20665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Copia simple de la ultima declaración de renta presentada</a:t>
          </a:r>
        </a:p>
      </dsp:txBody>
      <dsp:txXfrm>
        <a:off x="3672" y="984060"/>
        <a:ext cx="2504852" cy="2066526"/>
      </dsp:txXfrm>
    </dsp:sp>
    <dsp:sp modelId="{8A55AC27-2E33-441C-84BB-9195CF86444A}">
      <dsp:nvSpPr>
        <dsp:cNvPr id="0" name=""/>
        <dsp:cNvSpPr/>
      </dsp:nvSpPr>
      <dsp:spPr>
        <a:xfrm>
          <a:off x="2508524" y="984060"/>
          <a:ext cx="2504852" cy="206652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Certificación donde conste el valor de los ingresos por actividades ordinarias de la empresa al 31 de diciembre del año inmediatamente anterior</a:t>
          </a:r>
        </a:p>
      </dsp:txBody>
      <dsp:txXfrm>
        <a:off x="2508524" y="984060"/>
        <a:ext cx="2504852" cy="2066526"/>
      </dsp:txXfrm>
    </dsp:sp>
    <dsp:sp modelId="{8B3B38CE-3DDF-49A2-8FEE-200F5CD502C5}">
      <dsp:nvSpPr>
        <dsp:cNvPr id="0" name=""/>
        <dsp:cNvSpPr/>
      </dsp:nvSpPr>
      <dsp:spPr>
        <a:xfrm>
          <a:off x="5013377" y="984060"/>
          <a:ext cx="2504852" cy="206652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Certificación donde conste el valor de los ingresos por actividades ordinarias de la empresa obtenidos durante el tiempo de su operación</a:t>
          </a:r>
        </a:p>
      </dsp:txBody>
      <dsp:txXfrm>
        <a:off x="5013377" y="984060"/>
        <a:ext cx="2504852" cy="2066526"/>
      </dsp:txXfrm>
    </dsp:sp>
    <dsp:sp modelId="{1390ED4A-CE01-4CE4-B9BB-825299A21C37}">
      <dsp:nvSpPr>
        <dsp:cNvPr id="0" name=""/>
        <dsp:cNvSpPr/>
      </dsp:nvSpPr>
      <dsp:spPr>
        <a:xfrm>
          <a:off x="0" y="3050586"/>
          <a:ext cx="7521902" cy="229614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50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401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7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8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79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6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2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1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59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ima.gov.co/sala-especializada-de-dispositivos-medicos-y-reactivos-de-diagnostico-in-vitr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ima.gov.co/web/guest/normatividad-interna/-/document_library/CMKVmmc4XvpT/view/1020095?_com_liferay_document_library_web_portlet_DLPortlet_INSTANCE_CMKVmmc4XvpT_redirect=https://www.invima.gov.co/web/guest/normatividad-interna/-/document_library/CMKVmmc4XvpT/view/1019293?_com_liferay_document_library_web_portlet_DLPortlet_INSTANCE_CMKVmmc4XvpT_redirect=https://www.invima.gov.co/web/guest/normatividad-interna/-/document_library/CMKVmmc4XvpT/view/101928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Hoja_de_c_lculo_de_Microsoft_Excel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65" cy="6857572"/>
          </a:xfrm>
          <a:prstGeom prst="rect">
            <a:avLst/>
          </a:prstGeom>
        </p:spPr>
      </p:pic>
      <p:sp>
        <p:nvSpPr>
          <p:cNvPr id="2" name="AutoShape 2" descr="Resultado de imagen para audifonos para la perdida de audic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1397875" y="683221"/>
            <a:ext cx="9606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400" b="1" dirty="0"/>
          </a:p>
          <a:p>
            <a:pPr algn="ctr"/>
            <a:endParaRPr lang="es-CO" sz="5400" b="1" dirty="0"/>
          </a:p>
          <a:p>
            <a:pPr algn="ctr"/>
            <a:r>
              <a:rPr lang="es-CO" sz="5400" b="1" dirty="0"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23090" y="5223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975945" y="60224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645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" y="0"/>
            <a:ext cx="12192765" cy="68575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3574" y="475498"/>
            <a:ext cx="937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ACTUALIZACIÓN EXTRAORDINARIA MANUAL TARIFARIO</a:t>
            </a:r>
            <a:endParaRPr lang="es-CO" sz="2800" b="1" spc="-150" dirty="0">
              <a:solidFill>
                <a:srgbClr val="004A84"/>
              </a:solidFill>
              <a:latin typeface="Work Sans" panose="00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50139" y="4740628"/>
            <a:ext cx="87206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500" dirty="0">
                <a:solidFill>
                  <a:srgbClr val="004A84"/>
                </a:solidFill>
                <a:latin typeface="Work Sans" panose="00000500000000000000" pitchFamily="2" charset="0"/>
              </a:rPr>
              <a:t>Dirección de Dispositivos Médicos y otras Tecnologías</a:t>
            </a:r>
          </a:p>
          <a:p>
            <a:pPr algn="ctr"/>
            <a:r>
              <a:rPr lang="es-ES" sz="2500" dirty="0">
                <a:solidFill>
                  <a:srgbClr val="004A84"/>
                </a:solidFill>
                <a:latin typeface="Work Sans" panose="00000500000000000000" pitchFamily="2" charset="0"/>
              </a:rPr>
              <a:t>Invima</a:t>
            </a:r>
            <a:endParaRPr lang="es-CO" sz="2500" dirty="0">
              <a:solidFill>
                <a:srgbClr val="004A84"/>
              </a:solidFill>
              <a:latin typeface="Work Sans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7C578E-0B6E-4E43-B615-3A2F8FD0FECF}"/>
              </a:ext>
            </a:extLst>
          </p:cNvPr>
          <p:cNvSpPr txBox="1"/>
          <p:nvPr/>
        </p:nvSpPr>
        <p:spPr>
          <a:xfrm>
            <a:off x="293615" y="2457400"/>
            <a:ext cx="11484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 spc="-150">
                <a:solidFill>
                  <a:srgbClr val="004A84"/>
                </a:solidFill>
                <a:latin typeface="Work Sans" panose="00000500000000000000" pitchFamily="2" charset="0"/>
              </a:defRPr>
            </a:lvl1pPr>
          </a:lstStyle>
          <a:p>
            <a:pPr algn="ctr"/>
            <a:r>
              <a:rPr lang="es-CO" dirty="0"/>
              <a:t>TARIFAS DIFERENCIADAS DEL REGISTRO PARA MICRO Y PEQUEÑAS EMPRESAS </a:t>
            </a:r>
          </a:p>
          <a:p>
            <a:pPr algn="ctr"/>
            <a:r>
              <a:rPr lang="es-CO" dirty="0"/>
              <a:t>(Decreto 557 de 2020)</a:t>
            </a:r>
          </a:p>
        </p:txBody>
      </p:sp>
    </p:spTree>
    <p:extLst>
      <p:ext uri="{BB962C8B-B14F-4D97-AF65-F5344CB8AC3E}">
        <p14:creationId xmlns:p14="http://schemas.microsoft.com/office/powerpoint/2010/main" val="4597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8" y="0"/>
            <a:ext cx="12192765" cy="6857572"/>
          </a:xfrm>
          <a:prstGeom prst="rect">
            <a:avLst/>
          </a:prstGeom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993FF308-8527-4EE5-AFFC-A0BC4B9FB3D7}"/>
              </a:ext>
            </a:extLst>
          </p:cNvPr>
          <p:cNvSpPr txBox="1"/>
          <p:nvPr/>
        </p:nvSpPr>
        <p:spPr>
          <a:xfrm>
            <a:off x="6462985" y="838572"/>
            <a:ext cx="5729015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REGISTROS NUEVOS</a:t>
            </a: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7DFA8E6C-B39C-43E0-8472-6346D6CA9CB4}"/>
              </a:ext>
            </a:extLst>
          </p:cNvPr>
          <p:cNvSpPr txBox="1"/>
          <p:nvPr/>
        </p:nvSpPr>
        <p:spPr>
          <a:xfrm>
            <a:off x="6181919" y="2989111"/>
            <a:ext cx="4356878" cy="926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009CA53F-6CC5-4199-BC95-6896A9954178}"/>
              </a:ext>
            </a:extLst>
          </p:cNvPr>
          <p:cNvGrpSpPr/>
          <p:nvPr/>
        </p:nvGrpSpPr>
        <p:grpSpPr>
          <a:xfrm rot="20472177">
            <a:off x="2170486" y="1145546"/>
            <a:ext cx="3359321" cy="4137494"/>
            <a:chOff x="2245951" y="878941"/>
            <a:chExt cx="3359321" cy="4137494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7FBF9315-2654-4DA5-B1A2-235E9C3356D5}"/>
                </a:ext>
              </a:extLst>
            </p:cNvPr>
            <p:cNvSpPr/>
            <p:nvPr/>
          </p:nvSpPr>
          <p:spPr>
            <a:xfrm>
              <a:off x="4099398" y="889827"/>
              <a:ext cx="1505396" cy="236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19351" y="6147"/>
                  </a:moveTo>
                  <a:cubicBezTo>
                    <a:pt x="19311" y="6147"/>
                    <a:pt x="19250" y="6147"/>
                    <a:pt x="19210" y="6147"/>
                  </a:cubicBezTo>
                  <a:cubicBezTo>
                    <a:pt x="18115" y="6186"/>
                    <a:pt x="17041" y="6238"/>
                    <a:pt x="15988" y="6303"/>
                  </a:cubicBezTo>
                  <a:cubicBezTo>
                    <a:pt x="15846" y="6316"/>
                    <a:pt x="15704" y="6316"/>
                    <a:pt x="15542" y="6316"/>
                  </a:cubicBezTo>
                  <a:cubicBezTo>
                    <a:pt x="14468" y="6316"/>
                    <a:pt x="13475" y="6044"/>
                    <a:pt x="13090" y="5617"/>
                  </a:cubicBezTo>
                  <a:lnTo>
                    <a:pt x="9017" y="1139"/>
                  </a:lnTo>
                  <a:cubicBezTo>
                    <a:pt x="8369" y="427"/>
                    <a:pt x="6748" y="0"/>
                    <a:pt x="5026" y="0"/>
                  </a:cubicBezTo>
                  <a:cubicBezTo>
                    <a:pt x="4519" y="0"/>
                    <a:pt x="4012" y="39"/>
                    <a:pt x="3526" y="116"/>
                  </a:cubicBezTo>
                  <a:cubicBezTo>
                    <a:pt x="1662" y="401"/>
                    <a:pt x="588" y="1165"/>
                    <a:pt x="791" y="1928"/>
                  </a:cubicBezTo>
                  <a:cubicBezTo>
                    <a:pt x="770" y="1864"/>
                    <a:pt x="750" y="1812"/>
                    <a:pt x="750" y="1747"/>
                  </a:cubicBezTo>
                  <a:lnTo>
                    <a:pt x="750" y="5164"/>
                  </a:lnTo>
                  <a:cubicBezTo>
                    <a:pt x="750" y="5371"/>
                    <a:pt x="831" y="5578"/>
                    <a:pt x="1014" y="5772"/>
                  </a:cubicBezTo>
                  <a:lnTo>
                    <a:pt x="3324" y="8322"/>
                  </a:lnTo>
                  <a:cubicBezTo>
                    <a:pt x="2473" y="8542"/>
                    <a:pt x="1642" y="8762"/>
                    <a:pt x="852" y="9020"/>
                  </a:cubicBezTo>
                  <a:cubicBezTo>
                    <a:pt x="244" y="9215"/>
                    <a:pt x="-40" y="9512"/>
                    <a:pt x="21" y="9810"/>
                  </a:cubicBezTo>
                  <a:cubicBezTo>
                    <a:pt x="21" y="9784"/>
                    <a:pt x="0" y="9758"/>
                    <a:pt x="0" y="9732"/>
                  </a:cubicBezTo>
                  <a:lnTo>
                    <a:pt x="0" y="13149"/>
                  </a:lnTo>
                  <a:cubicBezTo>
                    <a:pt x="0" y="13382"/>
                    <a:pt x="223" y="13615"/>
                    <a:pt x="649" y="13796"/>
                  </a:cubicBezTo>
                  <a:lnTo>
                    <a:pt x="19250" y="21432"/>
                  </a:lnTo>
                  <a:cubicBezTo>
                    <a:pt x="19534" y="21548"/>
                    <a:pt x="19858" y="21600"/>
                    <a:pt x="20202" y="21600"/>
                  </a:cubicBezTo>
                  <a:cubicBezTo>
                    <a:pt x="20891" y="21600"/>
                    <a:pt x="21560" y="21380"/>
                    <a:pt x="21560" y="21044"/>
                  </a:cubicBezTo>
                  <a:lnTo>
                    <a:pt x="21560" y="17627"/>
                  </a:lnTo>
                  <a:lnTo>
                    <a:pt x="21560" y="7066"/>
                  </a:lnTo>
                  <a:cubicBezTo>
                    <a:pt x="21560" y="6562"/>
                    <a:pt x="20547" y="6147"/>
                    <a:pt x="19351" y="614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3127A1D0-D8E3-4B75-9396-987C6086C43A}"/>
                </a:ext>
              </a:extLst>
            </p:cNvPr>
            <p:cNvSpPr/>
            <p:nvPr/>
          </p:nvSpPr>
          <p:spPr>
            <a:xfrm>
              <a:off x="2245951" y="2317022"/>
              <a:ext cx="2930301" cy="129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21590" y="14424"/>
                  </a:moveTo>
                  <a:cubicBezTo>
                    <a:pt x="21600" y="14164"/>
                    <a:pt x="21537" y="13881"/>
                    <a:pt x="21392" y="13668"/>
                  </a:cubicBezTo>
                  <a:lnTo>
                    <a:pt x="12729" y="1039"/>
                  </a:lnTo>
                  <a:cubicBezTo>
                    <a:pt x="12510" y="708"/>
                    <a:pt x="12218" y="543"/>
                    <a:pt x="11926" y="543"/>
                  </a:cubicBezTo>
                  <a:cubicBezTo>
                    <a:pt x="11592" y="543"/>
                    <a:pt x="11259" y="755"/>
                    <a:pt x="11029" y="1180"/>
                  </a:cubicBezTo>
                  <a:cubicBezTo>
                    <a:pt x="10758" y="1700"/>
                    <a:pt x="10487" y="2243"/>
                    <a:pt x="10237" y="2809"/>
                  </a:cubicBezTo>
                  <a:cubicBezTo>
                    <a:pt x="9976" y="3376"/>
                    <a:pt x="9549" y="3706"/>
                    <a:pt x="9111" y="3706"/>
                  </a:cubicBezTo>
                  <a:cubicBezTo>
                    <a:pt x="8934" y="3706"/>
                    <a:pt x="8767" y="3659"/>
                    <a:pt x="8600" y="3565"/>
                  </a:cubicBezTo>
                  <a:lnTo>
                    <a:pt x="3044" y="236"/>
                  </a:lnTo>
                  <a:cubicBezTo>
                    <a:pt x="2773" y="71"/>
                    <a:pt x="2492" y="0"/>
                    <a:pt x="2210" y="0"/>
                  </a:cubicBezTo>
                  <a:cubicBezTo>
                    <a:pt x="1345" y="0"/>
                    <a:pt x="521" y="755"/>
                    <a:pt x="167" y="1983"/>
                  </a:cubicBezTo>
                  <a:cubicBezTo>
                    <a:pt x="52" y="2384"/>
                    <a:pt x="0" y="2809"/>
                    <a:pt x="0" y="3210"/>
                  </a:cubicBezTo>
                  <a:cubicBezTo>
                    <a:pt x="0" y="3210"/>
                    <a:pt x="0" y="3210"/>
                    <a:pt x="0" y="3187"/>
                  </a:cubicBezTo>
                  <a:lnTo>
                    <a:pt x="0" y="3187"/>
                  </a:lnTo>
                  <a:cubicBezTo>
                    <a:pt x="0" y="3187"/>
                    <a:pt x="0" y="3187"/>
                    <a:pt x="0" y="3187"/>
                  </a:cubicBezTo>
                  <a:lnTo>
                    <a:pt x="0" y="9419"/>
                  </a:lnTo>
                  <a:cubicBezTo>
                    <a:pt x="0" y="10670"/>
                    <a:pt x="511" y="11874"/>
                    <a:pt x="1355" y="12370"/>
                  </a:cubicBezTo>
                  <a:lnTo>
                    <a:pt x="6912" y="15698"/>
                  </a:lnTo>
                  <a:cubicBezTo>
                    <a:pt x="7151" y="15840"/>
                    <a:pt x="7349" y="16100"/>
                    <a:pt x="7495" y="16383"/>
                  </a:cubicBezTo>
                  <a:lnTo>
                    <a:pt x="7495" y="19971"/>
                  </a:lnTo>
                  <a:cubicBezTo>
                    <a:pt x="7495" y="20868"/>
                    <a:pt x="8006" y="21600"/>
                    <a:pt x="8632" y="21600"/>
                  </a:cubicBezTo>
                  <a:lnTo>
                    <a:pt x="20891" y="21600"/>
                  </a:lnTo>
                  <a:cubicBezTo>
                    <a:pt x="21308" y="21600"/>
                    <a:pt x="21590" y="21104"/>
                    <a:pt x="21590" y="20585"/>
                  </a:cubicBezTo>
                  <a:lnTo>
                    <a:pt x="21590" y="14376"/>
                  </a:lnTo>
                  <a:cubicBezTo>
                    <a:pt x="21590" y="14400"/>
                    <a:pt x="21590" y="14400"/>
                    <a:pt x="21590" y="14424"/>
                  </a:cubicBezTo>
                  <a:close/>
                  <a:moveTo>
                    <a:pt x="7996" y="15108"/>
                  </a:moveTo>
                  <a:cubicBezTo>
                    <a:pt x="7985" y="15108"/>
                    <a:pt x="7985" y="15085"/>
                    <a:pt x="7975" y="15085"/>
                  </a:cubicBezTo>
                  <a:cubicBezTo>
                    <a:pt x="8017" y="15132"/>
                    <a:pt x="8048" y="15155"/>
                    <a:pt x="8090" y="15179"/>
                  </a:cubicBezTo>
                  <a:cubicBezTo>
                    <a:pt x="8058" y="15155"/>
                    <a:pt x="8027" y="15155"/>
                    <a:pt x="7996" y="1510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989DD34E-AFE0-4868-87B6-FA8E4FF3619C}"/>
                </a:ext>
              </a:extLst>
            </p:cNvPr>
            <p:cNvSpPr/>
            <p:nvPr/>
          </p:nvSpPr>
          <p:spPr>
            <a:xfrm>
              <a:off x="2274246" y="3683650"/>
              <a:ext cx="2911752" cy="13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1055"/>
                  </a:moveTo>
                  <a:cubicBezTo>
                    <a:pt x="21600" y="527"/>
                    <a:pt x="21317" y="0"/>
                    <a:pt x="20886" y="0"/>
                  </a:cubicBezTo>
                  <a:lnTo>
                    <a:pt x="8533" y="0"/>
                  </a:lnTo>
                  <a:cubicBezTo>
                    <a:pt x="7851" y="0"/>
                    <a:pt x="7305" y="848"/>
                    <a:pt x="7399" y="1811"/>
                  </a:cubicBezTo>
                  <a:cubicBezTo>
                    <a:pt x="7389" y="1743"/>
                    <a:pt x="7389" y="1674"/>
                    <a:pt x="7389" y="1605"/>
                  </a:cubicBezTo>
                  <a:lnTo>
                    <a:pt x="7389" y="1605"/>
                  </a:lnTo>
                  <a:lnTo>
                    <a:pt x="7389" y="1605"/>
                  </a:lnTo>
                  <a:lnTo>
                    <a:pt x="7389" y="5664"/>
                  </a:lnTo>
                  <a:cubicBezTo>
                    <a:pt x="7252" y="5893"/>
                    <a:pt x="7085" y="6076"/>
                    <a:pt x="6885" y="6191"/>
                  </a:cubicBezTo>
                  <a:lnTo>
                    <a:pt x="1333" y="9562"/>
                  </a:lnTo>
                  <a:cubicBezTo>
                    <a:pt x="493" y="10066"/>
                    <a:pt x="0" y="11213"/>
                    <a:pt x="0" y="12428"/>
                  </a:cubicBezTo>
                  <a:cubicBezTo>
                    <a:pt x="0" y="12428"/>
                    <a:pt x="0" y="12428"/>
                    <a:pt x="0" y="12428"/>
                  </a:cubicBezTo>
                  <a:lnTo>
                    <a:pt x="0" y="12428"/>
                  </a:lnTo>
                  <a:lnTo>
                    <a:pt x="0" y="12428"/>
                  </a:lnTo>
                  <a:lnTo>
                    <a:pt x="0" y="18482"/>
                  </a:lnTo>
                  <a:cubicBezTo>
                    <a:pt x="0" y="18894"/>
                    <a:pt x="63" y="19307"/>
                    <a:pt x="178" y="19720"/>
                  </a:cubicBezTo>
                  <a:cubicBezTo>
                    <a:pt x="535" y="20889"/>
                    <a:pt x="1354" y="21600"/>
                    <a:pt x="2215" y="21600"/>
                  </a:cubicBezTo>
                  <a:cubicBezTo>
                    <a:pt x="2508" y="21600"/>
                    <a:pt x="2802" y="21508"/>
                    <a:pt x="3086" y="21348"/>
                  </a:cubicBezTo>
                  <a:lnTo>
                    <a:pt x="8648" y="17977"/>
                  </a:lnTo>
                  <a:cubicBezTo>
                    <a:pt x="8827" y="17862"/>
                    <a:pt x="9005" y="17817"/>
                    <a:pt x="9184" y="17817"/>
                  </a:cubicBezTo>
                  <a:cubicBezTo>
                    <a:pt x="9624" y="17817"/>
                    <a:pt x="10044" y="18115"/>
                    <a:pt x="10307" y="18642"/>
                  </a:cubicBezTo>
                  <a:cubicBezTo>
                    <a:pt x="10506" y="19055"/>
                    <a:pt x="10716" y="19468"/>
                    <a:pt x="10936" y="19857"/>
                  </a:cubicBezTo>
                  <a:cubicBezTo>
                    <a:pt x="11157" y="20270"/>
                    <a:pt x="11503" y="20476"/>
                    <a:pt x="11850" y="20476"/>
                  </a:cubicBezTo>
                  <a:cubicBezTo>
                    <a:pt x="12143" y="20476"/>
                    <a:pt x="12437" y="20316"/>
                    <a:pt x="12658" y="20018"/>
                  </a:cubicBezTo>
                  <a:lnTo>
                    <a:pt x="21390" y="7750"/>
                  </a:lnTo>
                  <a:cubicBezTo>
                    <a:pt x="21464" y="7659"/>
                    <a:pt x="21516" y="7544"/>
                    <a:pt x="21547" y="7429"/>
                  </a:cubicBezTo>
                  <a:cubicBezTo>
                    <a:pt x="21579" y="7315"/>
                    <a:pt x="21600" y="7200"/>
                    <a:pt x="21600" y="7062"/>
                  </a:cubicBezTo>
                  <a:lnTo>
                    <a:pt x="21600" y="7062"/>
                  </a:lnTo>
                  <a:lnTo>
                    <a:pt x="21600" y="1009"/>
                  </a:lnTo>
                  <a:cubicBezTo>
                    <a:pt x="21589" y="1009"/>
                    <a:pt x="21579" y="1032"/>
                    <a:pt x="21579" y="1055"/>
                  </a:cubicBezTo>
                  <a:close/>
                  <a:moveTo>
                    <a:pt x="52" y="13024"/>
                  </a:moveTo>
                  <a:cubicBezTo>
                    <a:pt x="42" y="12955"/>
                    <a:pt x="42" y="12887"/>
                    <a:pt x="42" y="12818"/>
                  </a:cubicBezTo>
                  <a:cubicBezTo>
                    <a:pt x="42" y="12910"/>
                    <a:pt x="42" y="12978"/>
                    <a:pt x="52" y="13024"/>
                  </a:cubicBezTo>
                  <a:cubicBezTo>
                    <a:pt x="52" y="13047"/>
                    <a:pt x="52" y="13024"/>
                    <a:pt x="52" y="13024"/>
                  </a:cubicBezTo>
                  <a:close/>
                  <a:moveTo>
                    <a:pt x="21527" y="1376"/>
                  </a:moveTo>
                  <a:cubicBezTo>
                    <a:pt x="21537" y="1353"/>
                    <a:pt x="21548" y="1307"/>
                    <a:pt x="21548" y="1284"/>
                  </a:cubicBezTo>
                  <a:cubicBezTo>
                    <a:pt x="21537" y="1307"/>
                    <a:pt x="21537" y="1353"/>
                    <a:pt x="21527" y="13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4934F3E5-31D4-411E-8413-0EDD3D133D74}"/>
                </a:ext>
              </a:extLst>
            </p:cNvPr>
            <p:cNvSpPr/>
            <p:nvPr/>
          </p:nvSpPr>
          <p:spPr>
            <a:xfrm>
              <a:off x="4099399" y="878941"/>
              <a:ext cx="1505873" cy="198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4971" y="0"/>
                  </a:moveTo>
                  <a:cubicBezTo>
                    <a:pt x="6672" y="0"/>
                    <a:pt x="8294" y="523"/>
                    <a:pt x="8915" y="1353"/>
                  </a:cubicBezTo>
                  <a:lnTo>
                    <a:pt x="12938" y="6672"/>
                  </a:lnTo>
                  <a:cubicBezTo>
                    <a:pt x="13319" y="7179"/>
                    <a:pt x="14300" y="7502"/>
                    <a:pt x="15361" y="7502"/>
                  </a:cubicBezTo>
                  <a:cubicBezTo>
                    <a:pt x="15501" y="7502"/>
                    <a:pt x="15641" y="7502"/>
                    <a:pt x="15801" y="7487"/>
                  </a:cubicBezTo>
                  <a:cubicBezTo>
                    <a:pt x="16842" y="7395"/>
                    <a:pt x="17923" y="7333"/>
                    <a:pt x="18984" y="7302"/>
                  </a:cubicBezTo>
                  <a:cubicBezTo>
                    <a:pt x="19024" y="7302"/>
                    <a:pt x="19084" y="7302"/>
                    <a:pt x="19124" y="7302"/>
                  </a:cubicBezTo>
                  <a:cubicBezTo>
                    <a:pt x="20305" y="7302"/>
                    <a:pt x="21306" y="7779"/>
                    <a:pt x="21306" y="8379"/>
                  </a:cubicBezTo>
                  <a:lnTo>
                    <a:pt x="21306" y="20939"/>
                  </a:lnTo>
                  <a:cubicBezTo>
                    <a:pt x="21306" y="21339"/>
                    <a:pt x="20645" y="21600"/>
                    <a:pt x="19965" y="21600"/>
                  </a:cubicBezTo>
                  <a:cubicBezTo>
                    <a:pt x="19644" y="21600"/>
                    <a:pt x="19304" y="21539"/>
                    <a:pt x="19024" y="21400"/>
                  </a:cubicBezTo>
                  <a:lnTo>
                    <a:pt x="647" y="12330"/>
                  </a:lnTo>
                  <a:cubicBezTo>
                    <a:pt x="-294" y="11868"/>
                    <a:pt x="-194" y="11100"/>
                    <a:pt x="847" y="10715"/>
                  </a:cubicBezTo>
                  <a:cubicBezTo>
                    <a:pt x="1848" y="10331"/>
                    <a:pt x="2869" y="9978"/>
                    <a:pt x="3950" y="9655"/>
                  </a:cubicBezTo>
                  <a:cubicBezTo>
                    <a:pt x="5011" y="9332"/>
                    <a:pt x="5451" y="8686"/>
                    <a:pt x="5011" y="8117"/>
                  </a:cubicBezTo>
                  <a:lnTo>
                    <a:pt x="987" y="2783"/>
                  </a:lnTo>
                  <a:cubicBezTo>
                    <a:pt x="166" y="1706"/>
                    <a:pt x="1267" y="507"/>
                    <a:pt x="3469" y="108"/>
                  </a:cubicBezTo>
                  <a:cubicBezTo>
                    <a:pt x="3970" y="46"/>
                    <a:pt x="4470" y="0"/>
                    <a:pt x="497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B8C155DF-CD8A-4415-ADDA-5DFA1FCFAC67}"/>
                </a:ext>
              </a:extLst>
            </p:cNvPr>
            <p:cNvSpPr/>
            <p:nvPr/>
          </p:nvSpPr>
          <p:spPr>
            <a:xfrm>
              <a:off x="2245951" y="2306134"/>
              <a:ext cx="2929919" cy="92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2150" y="0"/>
                  </a:moveTo>
                  <a:cubicBezTo>
                    <a:pt x="2425" y="0"/>
                    <a:pt x="2700" y="99"/>
                    <a:pt x="2964" y="331"/>
                  </a:cubicBezTo>
                  <a:lnTo>
                    <a:pt x="8390" y="5002"/>
                  </a:lnTo>
                  <a:cubicBezTo>
                    <a:pt x="8553" y="5135"/>
                    <a:pt x="8726" y="5201"/>
                    <a:pt x="8889" y="5201"/>
                  </a:cubicBezTo>
                  <a:cubicBezTo>
                    <a:pt x="9326" y="5201"/>
                    <a:pt x="9744" y="4737"/>
                    <a:pt x="9988" y="3942"/>
                  </a:cubicBezTo>
                  <a:cubicBezTo>
                    <a:pt x="10232" y="3147"/>
                    <a:pt x="10487" y="2418"/>
                    <a:pt x="10761" y="1656"/>
                  </a:cubicBezTo>
                  <a:cubicBezTo>
                    <a:pt x="10975" y="1060"/>
                    <a:pt x="11301" y="762"/>
                    <a:pt x="11637" y="762"/>
                  </a:cubicBezTo>
                  <a:cubicBezTo>
                    <a:pt x="11922" y="762"/>
                    <a:pt x="12207" y="994"/>
                    <a:pt x="12421" y="1458"/>
                  </a:cubicBezTo>
                  <a:lnTo>
                    <a:pt x="20879" y="19182"/>
                  </a:lnTo>
                  <a:cubicBezTo>
                    <a:pt x="21307" y="20076"/>
                    <a:pt x="21002" y="21600"/>
                    <a:pt x="20401" y="21600"/>
                  </a:cubicBezTo>
                  <a:lnTo>
                    <a:pt x="8430" y="21600"/>
                  </a:lnTo>
                  <a:cubicBezTo>
                    <a:pt x="7769" y="21600"/>
                    <a:pt x="7240" y="20374"/>
                    <a:pt x="7331" y="18983"/>
                  </a:cubicBezTo>
                  <a:cubicBezTo>
                    <a:pt x="7382" y="18121"/>
                    <a:pt x="7453" y="17260"/>
                    <a:pt x="7535" y="16399"/>
                  </a:cubicBezTo>
                  <a:cubicBezTo>
                    <a:pt x="7667" y="15107"/>
                    <a:pt x="7331" y="13782"/>
                    <a:pt x="6751" y="13285"/>
                  </a:cubicBezTo>
                  <a:lnTo>
                    <a:pt x="1325" y="8613"/>
                  </a:lnTo>
                  <a:cubicBezTo>
                    <a:pt x="236" y="7686"/>
                    <a:pt x="-293" y="5069"/>
                    <a:pt x="165" y="2750"/>
                  </a:cubicBezTo>
                  <a:cubicBezTo>
                    <a:pt x="501" y="1027"/>
                    <a:pt x="1305" y="0"/>
                    <a:pt x="215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1F9D0A60-597A-4BA2-A414-23AE3AD7664F}"/>
                </a:ext>
              </a:extLst>
            </p:cNvPr>
            <p:cNvSpPr/>
            <p:nvPr/>
          </p:nvSpPr>
          <p:spPr>
            <a:xfrm>
              <a:off x="2284196" y="3676151"/>
              <a:ext cx="2911539" cy="95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extrusionOk="0">
                  <a:moveTo>
                    <a:pt x="20384" y="0"/>
                  </a:moveTo>
                  <a:cubicBezTo>
                    <a:pt x="20999" y="0"/>
                    <a:pt x="21306" y="1468"/>
                    <a:pt x="20876" y="2329"/>
                  </a:cubicBezTo>
                  <a:lnTo>
                    <a:pt x="12355" y="19399"/>
                  </a:lnTo>
                  <a:cubicBezTo>
                    <a:pt x="12140" y="19845"/>
                    <a:pt x="11853" y="20037"/>
                    <a:pt x="11566" y="20037"/>
                  </a:cubicBezTo>
                  <a:cubicBezTo>
                    <a:pt x="11228" y="20037"/>
                    <a:pt x="10900" y="19749"/>
                    <a:pt x="10675" y="19175"/>
                  </a:cubicBezTo>
                  <a:cubicBezTo>
                    <a:pt x="10460" y="18633"/>
                    <a:pt x="10265" y="18058"/>
                    <a:pt x="10060" y="17484"/>
                  </a:cubicBezTo>
                  <a:cubicBezTo>
                    <a:pt x="9815" y="16750"/>
                    <a:pt x="9395" y="16336"/>
                    <a:pt x="8965" y="16336"/>
                  </a:cubicBezTo>
                  <a:cubicBezTo>
                    <a:pt x="8791" y="16336"/>
                    <a:pt x="8606" y="16399"/>
                    <a:pt x="8442" y="16559"/>
                  </a:cubicBezTo>
                  <a:lnTo>
                    <a:pt x="3014" y="21249"/>
                  </a:lnTo>
                  <a:cubicBezTo>
                    <a:pt x="2738" y="21504"/>
                    <a:pt x="2451" y="21600"/>
                    <a:pt x="2164" y="21600"/>
                  </a:cubicBezTo>
                  <a:cubicBezTo>
                    <a:pt x="1324" y="21600"/>
                    <a:pt x="536" y="20611"/>
                    <a:pt x="177" y="18984"/>
                  </a:cubicBezTo>
                  <a:cubicBezTo>
                    <a:pt x="-294" y="16782"/>
                    <a:pt x="208" y="14262"/>
                    <a:pt x="1304" y="13305"/>
                  </a:cubicBezTo>
                  <a:lnTo>
                    <a:pt x="6722" y="8614"/>
                  </a:lnTo>
                  <a:cubicBezTo>
                    <a:pt x="7305" y="8104"/>
                    <a:pt x="7633" y="6860"/>
                    <a:pt x="7490" y="5615"/>
                  </a:cubicBezTo>
                  <a:cubicBezTo>
                    <a:pt x="7377" y="4594"/>
                    <a:pt x="7285" y="3573"/>
                    <a:pt x="7223" y="2552"/>
                  </a:cubicBezTo>
                  <a:cubicBezTo>
                    <a:pt x="7131" y="1212"/>
                    <a:pt x="7664" y="32"/>
                    <a:pt x="8330" y="32"/>
                  </a:cubicBezTo>
                  <a:lnTo>
                    <a:pt x="20384" y="32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rPr lang="es-MX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</a:t>
              </a:r>
              <a:endParaRPr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13">
            <a:extLst>
              <a:ext uri="{FF2B5EF4-FFF2-40B4-BE49-F238E27FC236}">
                <a16:creationId xmlns:a16="http://schemas.microsoft.com/office/drawing/2014/main" id="{81735EB9-3210-4054-AD0C-724BC2807A1D}"/>
              </a:ext>
            </a:extLst>
          </p:cNvPr>
          <p:cNvSpPr txBox="1"/>
          <p:nvPr/>
        </p:nvSpPr>
        <p:spPr>
          <a:xfrm>
            <a:off x="1376400" y="821316"/>
            <a:ext cx="2587682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MICRO </a:t>
            </a:r>
          </a:p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76" name="TextBox 13">
            <a:extLst>
              <a:ext uri="{FF2B5EF4-FFF2-40B4-BE49-F238E27FC236}">
                <a16:creationId xmlns:a16="http://schemas.microsoft.com/office/drawing/2014/main" id="{A626D65B-9946-4132-8109-A253827BD8E5}"/>
              </a:ext>
            </a:extLst>
          </p:cNvPr>
          <p:cNvSpPr txBox="1"/>
          <p:nvPr/>
        </p:nvSpPr>
        <p:spPr>
          <a:xfrm>
            <a:off x="479683" y="3109676"/>
            <a:ext cx="2026587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PEQUEÑAS </a:t>
            </a:r>
          </a:p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77" name="TextBox 13">
            <a:extLst>
              <a:ext uri="{FF2B5EF4-FFF2-40B4-BE49-F238E27FC236}">
                <a16:creationId xmlns:a16="http://schemas.microsoft.com/office/drawing/2014/main" id="{47437874-36BD-4241-A0B4-BF2D1462977E}"/>
              </a:ext>
            </a:extLst>
          </p:cNvPr>
          <p:cNvSpPr txBox="1"/>
          <p:nvPr/>
        </p:nvSpPr>
        <p:spPr>
          <a:xfrm>
            <a:off x="197424" y="5046609"/>
            <a:ext cx="2587682" cy="73866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ENTIDADES ASOCIATIVAS Y SOLIDARIAS SIN ÁNIMO DE LUCRO</a:t>
            </a:r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7257D0C9-D928-4215-A997-A62476C2CA77}"/>
              </a:ext>
            </a:extLst>
          </p:cNvPr>
          <p:cNvSpPr/>
          <p:nvPr/>
        </p:nvSpPr>
        <p:spPr>
          <a:xfrm>
            <a:off x="127174" y="6120682"/>
            <a:ext cx="9604056" cy="4992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 31 DE AGOSTO DE 2020</a:t>
            </a:r>
          </a:p>
        </p:txBody>
      </p:sp>
      <p:sp>
        <p:nvSpPr>
          <p:cNvPr id="80" name="Globo: flecha derecha 79">
            <a:extLst>
              <a:ext uri="{FF2B5EF4-FFF2-40B4-BE49-F238E27FC236}">
                <a16:creationId xmlns:a16="http://schemas.microsoft.com/office/drawing/2014/main" id="{506463B3-2B7D-4AF5-AD62-686EF8E4D998}"/>
              </a:ext>
            </a:extLst>
          </p:cNvPr>
          <p:cNvSpPr/>
          <p:nvPr/>
        </p:nvSpPr>
        <p:spPr>
          <a:xfrm>
            <a:off x="5633899" y="805343"/>
            <a:ext cx="401441" cy="5077691"/>
          </a:xfrm>
          <a:prstGeom prst="right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</a:t>
            </a:r>
          </a:p>
          <a:p>
            <a:pPr algn="ctr"/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DIFERENCIADA</a:t>
            </a:r>
          </a:p>
        </p:txBody>
      </p:sp>
      <p:sp>
        <p:nvSpPr>
          <p:cNvPr id="84" name="TextBox 14">
            <a:extLst>
              <a:ext uri="{FF2B5EF4-FFF2-40B4-BE49-F238E27FC236}">
                <a16:creationId xmlns:a16="http://schemas.microsoft.com/office/drawing/2014/main" id="{39019A81-ABDD-4573-AB0F-457B95C5B235}"/>
              </a:ext>
            </a:extLst>
          </p:cNvPr>
          <p:cNvSpPr txBox="1"/>
          <p:nvPr/>
        </p:nvSpPr>
        <p:spPr>
          <a:xfrm>
            <a:off x="6267234" y="2878919"/>
            <a:ext cx="5727342" cy="295465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Mascarilla Quirúrgica Convencional, Mascarilla Alta Eficiencia N95, Guantes exámen no estériles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Artículo 1° del Decreto 507 de 2020- Resolución 078 de fecha 7 abril de 2020)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Dispositivos médicos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declarados temporalmente como vitales no disponibles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Actas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No. 3, 4 y 5 Sala Especializada de Dispositivos Médicos </a:t>
            </a:r>
            <a:r>
              <a:rPr lang="es-CO" sz="900" dirty="0">
                <a:hlinkClick r:id="rId3"/>
              </a:rPr>
              <a:t>https://www.invima.gov.co/sala-especializada-de-dispositivos-medicos-y-reactivos-de-diagnostico-in-vitro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Reactivos de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 vitro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declarados temporalmente como vitales no disponibles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Circular 1000-098-2020) </a:t>
            </a:r>
            <a:r>
              <a:rPr lang="es-CO" sz="600" dirty="0">
                <a:hlinkClick r:id="rId4"/>
              </a:rPr>
              <a:t>https://www.invima.gov.co/web/guest/normatividad-interna/-/document_library/CMKVmmc4XvpT/view/1020095?_com_liferay_document_library_web_portlet_DLPortlet_INSTANCE_CMKVmmc4XvpT_redirect=https%3A%2F%2Fwww.invima.gov.co%2Fweb%2Fguest%2Fnormatividad-interna%2F-%2Fdocument_library%2FCMKVmmc4XvpT%2Fview%2F1019293%3F_com_liferay_document_library_web_portlet_DLPortlet_INSTANCE_CMKVmmc4XvpT_redirect%3Dhttps%253A%252F%252Fwww.invima.gov.co%252Fweb%252Fguest%252Fnormatividad-interna%252F-%252Fdocument_library%252FCMKVmmc4XvpT%252Fview%252F1019289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A1D27928-3F2C-44C8-B250-0AB2593C8564}"/>
              </a:ext>
            </a:extLst>
          </p:cNvPr>
          <p:cNvSpPr txBox="1"/>
          <p:nvPr/>
        </p:nvSpPr>
        <p:spPr>
          <a:xfrm>
            <a:off x="7896359" y="1423727"/>
            <a:ext cx="3887442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RENOVACIONES</a:t>
            </a:r>
          </a:p>
        </p:txBody>
      </p:sp>
      <p:sp>
        <p:nvSpPr>
          <p:cNvPr id="86" name="TextBox 13">
            <a:extLst>
              <a:ext uri="{FF2B5EF4-FFF2-40B4-BE49-F238E27FC236}">
                <a16:creationId xmlns:a16="http://schemas.microsoft.com/office/drawing/2014/main" id="{F4041F66-9652-4292-9D05-06B27E627354}"/>
              </a:ext>
            </a:extLst>
          </p:cNvPr>
          <p:cNvSpPr txBox="1"/>
          <p:nvPr/>
        </p:nvSpPr>
        <p:spPr>
          <a:xfrm>
            <a:off x="9294651" y="1999929"/>
            <a:ext cx="2926982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MODIFICACIONES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A954CF1-5254-4F4D-9EF0-5B9D6A4E2B5B}"/>
              </a:ext>
            </a:extLst>
          </p:cNvPr>
          <p:cNvSpPr txBox="1"/>
          <p:nvPr/>
        </p:nvSpPr>
        <p:spPr>
          <a:xfrm>
            <a:off x="521293" y="-27956"/>
            <a:ext cx="1112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spc="-150" dirty="0">
                <a:solidFill>
                  <a:srgbClr val="004A84"/>
                </a:solidFill>
                <a:latin typeface="Arial Black" panose="020B0A04020102020204" pitchFamily="34" charset="0"/>
              </a:rPr>
              <a:t>TARIFAS DIFERENCIADAS </a:t>
            </a:r>
            <a:r>
              <a:rPr lang="en-US" sz="2400" b="1" spc="-150" dirty="0">
                <a:solidFill>
                  <a:srgbClr val="004A84"/>
                </a:solidFill>
                <a:latin typeface="Arial Black" panose="020B0A04020102020204" pitchFamily="34" charset="0"/>
              </a:rPr>
              <a:t>APLICABLES PARA:</a:t>
            </a:r>
            <a:endParaRPr lang="es-CO" sz="2400" b="1" spc="-150" dirty="0">
              <a:solidFill>
                <a:srgbClr val="004A84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2B55EDF-FA64-4B7A-B2E5-0F06D3A64F23}"/>
              </a:ext>
            </a:extLst>
          </p:cNvPr>
          <p:cNvSpPr txBox="1"/>
          <p:nvPr/>
        </p:nvSpPr>
        <p:spPr>
          <a:xfrm>
            <a:off x="4238713" y="1762281"/>
            <a:ext cx="88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25%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7DF9786A-ABAC-4F43-88E8-8C0159F1830D}"/>
              </a:ext>
            </a:extLst>
          </p:cNvPr>
          <p:cNvSpPr txBox="1"/>
          <p:nvPr/>
        </p:nvSpPr>
        <p:spPr>
          <a:xfrm>
            <a:off x="3495590" y="2793198"/>
            <a:ext cx="88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50%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EA8BBB-DFA8-42AA-B9A9-A118EC12EA31}"/>
              </a:ext>
            </a:extLst>
          </p:cNvPr>
          <p:cNvSpPr txBox="1"/>
          <p:nvPr/>
        </p:nvSpPr>
        <p:spPr>
          <a:xfrm>
            <a:off x="4073897" y="3909821"/>
            <a:ext cx="6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8547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" y="24785"/>
            <a:ext cx="12192765" cy="6857572"/>
          </a:xfrm>
          <a:prstGeom prst="rect">
            <a:avLst/>
          </a:prstGeom>
        </p:spPr>
      </p:pic>
      <p:sp>
        <p:nvSpPr>
          <p:cNvPr id="56" name="TextBox 20">
            <a:extLst>
              <a:ext uri="{FF2B5EF4-FFF2-40B4-BE49-F238E27FC236}">
                <a16:creationId xmlns:a16="http://schemas.microsoft.com/office/drawing/2014/main" id="{7DFA8E6C-B39C-43E0-8472-6346D6CA9CB4}"/>
              </a:ext>
            </a:extLst>
          </p:cNvPr>
          <p:cNvSpPr txBox="1"/>
          <p:nvPr/>
        </p:nvSpPr>
        <p:spPr>
          <a:xfrm>
            <a:off x="6181919" y="2989111"/>
            <a:ext cx="4356878" cy="926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009CA53F-6CC5-4199-BC95-6896A9954178}"/>
              </a:ext>
            </a:extLst>
          </p:cNvPr>
          <p:cNvGrpSpPr/>
          <p:nvPr/>
        </p:nvGrpSpPr>
        <p:grpSpPr>
          <a:xfrm rot="20239613">
            <a:off x="1684448" y="1201546"/>
            <a:ext cx="3359321" cy="4137494"/>
            <a:chOff x="2245951" y="878941"/>
            <a:chExt cx="3359321" cy="4137494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7FBF9315-2654-4DA5-B1A2-235E9C3356D5}"/>
                </a:ext>
              </a:extLst>
            </p:cNvPr>
            <p:cNvSpPr/>
            <p:nvPr/>
          </p:nvSpPr>
          <p:spPr>
            <a:xfrm>
              <a:off x="4099398" y="889827"/>
              <a:ext cx="1505396" cy="236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19351" y="6147"/>
                  </a:moveTo>
                  <a:cubicBezTo>
                    <a:pt x="19311" y="6147"/>
                    <a:pt x="19250" y="6147"/>
                    <a:pt x="19210" y="6147"/>
                  </a:cubicBezTo>
                  <a:cubicBezTo>
                    <a:pt x="18115" y="6186"/>
                    <a:pt x="17041" y="6238"/>
                    <a:pt x="15988" y="6303"/>
                  </a:cubicBezTo>
                  <a:cubicBezTo>
                    <a:pt x="15846" y="6316"/>
                    <a:pt x="15704" y="6316"/>
                    <a:pt x="15542" y="6316"/>
                  </a:cubicBezTo>
                  <a:cubicBezTo>
                    <a:pt x="14468" y="6316"/>
                    <a:pt x="13475" y="6044"/>
                    <a:pt x="13090" y="5617"/>
                  </a:cubicBezTo>
                  <a:lnTo>
                    <a:pt x="9017" y="1139"/>
                  </a:lnTo>
                  <a:cubicBezTo>
                    <a:pt x="8369" y="427"/>
                    <a:pt x="6748" y="0"/>
                    <a:pt x="5026" y="0"/>
                  </a:cubicBezTo>
                  <a:cubicBezTo>
                    <a:pt x="4519" y="0"/>
                    <a:pt x="4012" y="39"/>
                    <a:pt x="3526" y="116"/>
                  </a:cubicBezTo>
                  <a:cubicBezTo>
                    <a:pt x="1662" y="401"/>
                    <a:pt x="588" y="1165"/>
                    <a:pt x="791" y="1928"/>
                  </a:cubicBezTo>
                  <a:cubicBezTo>
                    <a:pt x="770" y="1864"/>
                    <a:pt x="750" y="1812"/>
                    <a:pt x="750" y="1747"/>
                  </a:cubicBezTo>
                  <a:lnTo>
                    <a:pt x="750" y="5164"/>
                  </a:lnTo>
                  <a:cubicBezTo>
                    <a:pt x="750" y="5371"/>
                    <a:pt x="831" y="5578"/>
                    <a:pt x="1014" y="5772"/>
                  </a:cubicBezTo>
                  <a:lnTo>
                    <a:pt x="3324" y="8322"/>
                  </a:lnTo>
                  <a:cubicBezTo>
                    <a:pt x="2473" y="8542"/>
                    <a:pt x="1642" y="8762"/>
                    <a:pt x="852" y="9020"/>
                  </a:cubicBezTo>
                  <a:cubicBezTo>
                    <a:pt x="244" y="9215"/>
                    <a:pt x="-40" y="9512"/>
                    <a:pt x="21" y="9810"/>
                  </a:cubicBezTo>
                  <a:cubicBezTo>
                    <a:pt x="21" y="9784"/>
                    <a:pt x="0" y="9758"/>
                    <a:pt x="0" y="9732"/>
                  </a:cubicBezTo>
                  <a:lnTo>
                    <a:pt x="0" y="13149"/>
                  </a:lnTo>
                  <a:cubicBezTo>
                    <a:pt x="0" y="13382"/>
                    <a:pt x="223" y="13615"/>
                    <a:pt x="649" y="13796"/>
                  </a:cubicBezTo>
                  <a:lnTo>
                    <a:pt x="19250" y="21432"/>
                  </a:lnTo>
                  <a:cubicBezTo>
                    <a:pt x="19534" y="21548"/>
                    <a:pt x="19858" y="21600"/>
                    <a:pt x="20202" y="21600"/>
                  </a:cubicBezTo>
                  <a:cubicBezTo>
                    <a:pt x="20891" y="21600"/>
                    <a:pt x="21560" y="21380"/>
                    <a:pt x="21560" y="21044"/>
                  </a:cubicBezTo>
                  <a:lnTo>
                    <a:pt x="21560" y="17627"/>
                  </a:lnTo>
                  <a:lnTo>
                    <a:pt x="21560" y="7066"/>
                  </a:lnTo>
                  <a:cubicBezTo>
                    <a:pt x="21560" y="6562"/>
                    <a:pt x="20547" y="6147"/>
                    <a:pt x="19351" y="614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3127A1D0-D8E3-4B75-9396-987C6086C43A}"/>
                </a:ext>
              </a:extLst>
            </p:cNvPr>
            <p:cNvSpPr/>
            <p:nvPr/>
          </p:nvSpPr>
          <p:spPr>
            <a:xfrm>
              <a:off x="2245951" y="2317022"/>
              <a:ext cx="2930301" cy="129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21590" y="14424"/>
                  </a:moveTo>
                  <a:cubicBezTo>
                    <a:pt x="21600" y="14164"/>
                    <a:pt x="21537" y="13881"/>
                    <a:pt x="21392" y="13668"/>
                  </a:cubicBezTo>
                  <a:lnTo>
                    <a:pt x="12729" y="1039"/>
                  </a:lnTo>
                  <a:cubicBezTo>
                    <a:pt x="12510" y="708"/>
                    <a:pt x="12218" y="543"/>
                    <a:pt x="11926" y="543"/>
                  </a:cubicBezTo>
                  <a:cubicBezTo>
                    <a:pt x="11592" y="543"/>
                    <a:pt x="11259" y="755"/>
                    <a:pt x="11029" y="1180"/>
                  </a:cubicBezTo>
                  <a:cubicBezTo>
                    <a:pt x="10758" y="1700"/>
                    <a:pt x="10487" y="2243"/>
                    <a:pt x="10237" y="2809"/>
                  </a:cubicBezTo>
                  <a:cubicBezTo>
                    <a:pt x="9976" y="3376"/>
                    <a:pt x="9549" y="3706"/>
                    <a:pt x="9111" y="3706"/>
                  </a:cubicBezTo>
                  <a:cubicBezTo>
                    <a:pt x="8934" y="3706"/>
                    <a:pt x="8767" y="3659"/>
                    <a:pt x="8600" y="3565"/>
                  </a:cubicBezTo>
                  <a:lnTo>
                    <a:pt x="3044" y="236"/>
                  </a:lnTo>
                  <a:cubicBezTo>
                    <a:pt x="2773" y="71"/>
                    <a:pt x="2492" y="0"/>
                    <a:pt x="2210" y="0"/>
                  </a:cubicBezTo>
                  <a:cubicBezTo>
                    <a:pt x="1345" y="0"/>
                    <a:pt x="521" y="755"/>
                    <a:pt x="167" y="1983"/>
                  </a:cubicBezTo>
                  <a:cubicBezTo>
                    <a:pt x="52" y="2384"/>
                    <a:pt x="0" y="2809"/>
                    <a:pt x="0" y="3210"/>
                  </a:cubicBezTo>
                  <a:cubicBezTo>
                    <a:pt x="0" y="3210"/>
                    <a:pt x="0" y="3210"/>
                    <a:pt x="0" y="3187"/>
                  </a:cubicBezTo>
                  <a:lnTo>
                    <a:pt x="0" y="3187"/>
                  </a:lnTo>
                  <a:cubicBezTo>
                    <a:pt x="0" y="3187"/>
                    <a:pt x="0" y="3187"/>
                    <a:pt x="0" y="3187"/>
                  </a:cubicBezTo>
                  <a:lnTo>
                    <a:pt x="0" y="9419"/>
                  </a:lnTo>
                  <a:cubicBezTo>
                    <a:pt x="0" y="10670"/>
                    <a:pt x="511" y="11874"/>
                    <a:pt x="1355" y="12370"/>
                  </a:cubicBezTo>
                  <a:lnTo>
                    <a:pt x="6912" y="15698"/>
                  </a:lnTo>
                  <a:cubicBezTo>
                    <a:pt x="7151" y="15840"/>
                    <a:pt x="7349" y="16100"/>
                    <a:pt x="7495" y="16383"/>
                  </a:cubicBezTo>
                  <a:lnTo>
                    <a:pt x="7495" y="19971"/>
                  </a:lnTo>
                  <a:cubicBezTo>
                    <a:pt x="7495" y="20868"/>
                    <a:pt x="8006" y="21600"/>
                    <a:pt x="8632" y="21600"/>
                  </a:cubicBezTo>
                  <a:lnTo>
                    <a:pt x="20891" y="21600"/>
                  </a:lnTo>
                  <a:cubicBezTo>
                    <a:pt x="21308" y="21600"/>
                    <a:pt x="21590" y="21104"/>
                    <a:pt x="21590" y="20585"/>
                  </a:cubicBezTo>
                  <a:lnTo>
                    <a:pt x="21590" y="14376"/>
                  </a:lnTo>
                  <a:cubicBezTo>
                    <a:pt x="21590" y="14400"/>
                    <a:pt x="21590" y="14400"/>
                    <a:pt x="21590" y="14424"/>
                  </a:cubicBezTo>
                  <a:close/>
                  <a:moveTo>
                    <a:pt x="7996" y="15108"/>
                  </a:moveTo>
                  <a:cubicBezTo>
                    <a:pt x="7985" y="15108"/>
                    <a:pt x="7985" y="15085"/>
                    <a:pt x="7975" y="15085"/>
                  </a:cubicBezTo>
                  <a:cubicBezTo>
                    <a:pt x="8017" y="15132"/>
                    <a:pt x="8048" y="15155"/>
                    <a:pt x="8090" y="15179"/>
                  </a:cubicBezTo>
                  <a:cubicBezTo>
                    <a:pt x="8058" y="15155"/>
                    <a:pt x="8027" y="15155"/>
                    <a:pt x="7996" y="1510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989DD34E-AFE0-4868-87B6-FA8E4FF3619C}"/>
                </a:ext>
              </a:extLst>
            </p:cNvPr>
            <p:cNvSpPr/>
            <p:nvPr/>
          </p:nvSpPr>
          <p:spPr>
            <a:xfrm>
              <a:off x="2274246" y="3683650"/>
              <a:ext cx="2911752" cy="13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1055"/>
                  </a:moveTo>
                  <a:cubicBezTo>
                    <a:pt x="21600" y="527"/>
                    <a:pt x="21317" y="0"/>
                    <a:pt x="20886" y="0"/>
                  </a:cubicBezTo>
                  <a:lnTo>
                    <a:pt x="8533" y="0"/>
                  </a:lnTo>
                  <a:cubicBezTo>
                    <a:pt x="7851" y="0"/>
                    <a:pt x="7305" y="848"/>
                    <a:pt x="7399" y="1811"/>
                  </a:cubicBezTo>
                  <a:cubicBezTo>
                    <a:pt x="7389" y="1743"/>
                    <a:pt x="7389" y="1674"/>
                    <a:pt x="7389" y="1605"/>
                  </a:cubicBezTo>
                  <a:lnTo>
                    <a:pt x="7389" y="1605"/>
                  </a:lnTo>
                  <a:lnTo>
                    <a:pt x="7389" y="1605"/>
                  </a:lnTo>
                  <a:lnTo>
                    <a:pt x="7389" y="5664"/>
                  </a:lnTo>
                  <a:cubicBezTo>
                    <a:pt x="7252" y="5893"/>
                    <a:pt x="7085" y="6076"/>
                    <a:pt x="6885" y="6191"/>
                  </a:cubicBezTo>
                  <a:lnTo>
                    <a:pt x="1333" y="9562"/>
                  </a:lnTo>
                  <a:cubicBezTo>
                    <a:pt x="493" y="10066"/>
                    <a:pt x="0" y="11213"/>
                    <a:pt x="0" y="12428"/>
                  </a:cubicBezTo>
                  <a:cubicBezTo>
                    <a:pt x="0" y="12428"/>
                    <a:pt x="0" y="12428"/>
                    <a:pt x="0" y="12428"/>
                  </a:cubicBezTo>
                  <a:lnTo>
                    <a:pt x="0" y="12428"/>
                  </a:lnTo>
                  <a:lnTo>
                    <a:pt x="0" y="12428"/>
                  </a:lnTo>
                  <a:lnTo>
                    <a:pt x="0" y="18482"/>
                  </a:lnTo>
                  <a:cubicBezTo>
                    <a:pt x="0" y="18894"/>
                    <a:pt x="63" y="19307"/>
                    <a:pt x="178" y="19720"/>
                  </a:cubicBezTo>
                  <a:cubicBezTo>
                    <a:pt x="535" y="20889"/>
                    <a:pt x="1354" y="21600"/>
                    <a:pt x="2215" y="21600"/>
                  </a:cubicBezTo>
                  <a:cubicBezTo>
                    <a:pt x="2508" y="21600"/>
                    <a:pt x="2802" y="21508"/>
                    <a:pt x="3086" y="21348"/>
                  </a:cubicBezTo>
                  <a:lnTo>
                    <a:pt x="8648" y="17977"/>
                  </a:lnTo>
                  <a:cubicBezTo>
                    <a:pt x="8827" y="17862"/>
                    <a:pt x="9005" y="17817"/>
                    <a:pt x="9184" y="17817"/>
                  </a:cubicBezTo>
                  <a:cubicBezTo>
                    <a:pt x="9624" y="17817"/>
                    <a:pt x="10044" y="18115"/>
                    <a:pt x="10307" y="18642"/>
                  </a:cubicBezTo>
                  <a:cubicBezTo>
                    <a:pt x="10506" y="19055"/>
                    <a:pt x="10716" y="19468"/>
                    <a:pt x="10936" y="19857"/>
                  </a:cubicBezTo>
                  <a:cubicBezTo>
                    <a:pt x="11157" y="20270"/>
                    <a:pt x="11503" y="20476"/>
                    <a:pt x="11850" y="20476"/>
                  </a:cubicBezTo>
                  <a:cubicBezTo>
                    <a:pt x="12143" y="20476"/>
                    <a:pt x="12437" y="20316"/>
                    <a:pt x="12658" y="20018"/>
                  </a:cubicBezTo>
                  <a:lnTo>
                    <a:pt x="21390" y="7750"/>
                  </a:lnTo>
                  <a:cubicBezTo>
                    <a:pt x="21464" y="7659"/>
                    <a:pt x="21516" y="7544"/>
                    <a:pt x="21547" y="7429"/>
                  </a:cubicBezTo>
                  <a:cubicBezTo>
                    <a:pt x="21579" y="7315"/>
                    <a:pt x="21600" y="7200"/>
                    <a:pt x="21600" y="7062"/>
                  </a:cubicBezTo>
                  <a:lnTo>
                    <a:pt x="21600" y="7062"/>
                  </a:lnTo>
                  <a:lnTo>
                    <a:pt x="21600" y="1009"/>
                  </a:lnTo>
                  <a:cubicBezTo>
                    <a:pt x="21589" y="1009"/>
                    <a:pt x="21579" y="1032"/>
                    <a:pt x="21579" y="1055"/>
                  </a:cubicBezTo>
                  <a:close/>
                  <a:moveTo>
                    <a:pt x="52" y="13024"/>
                  </a:moveTo>
                  <a:cubicBezTo>
                    <a:pt x="42" y="12955"/>
                    <a:pt x="42" y="12887"/>
                    <a:pt x="42" y="12818"/>
                  </a:cubicBezTo>
                  <a:cubicBezTo>
                    <a:pt x="42" y="12910"/>
                    <a:pt x="42" y="12978"/>
                    <a:pt x="52" y="13024"/>
                  </a:cubicBezTo>
                  <a:cubicBezTo>
                    <a:pt x="52" y="13047"/>
                    <a:pt x="52" y="13024"/>
                    <a:pt x="52" y="13024"/>
                  </a:cubicBezTo>
                  <a:close/>
                  <a:moveTo>
                    <a:pt x="21527" y="1376"/>
                  </a:moveTo>
                  <a:cubicBezTo>
                    <a:pt x="21537" y="1353"/>
                    <a:pt x="21548" y="1307"/>
                    <a:pt x="21548" y="1284"/>
                  </a:cubicBezTo>
                  <a:cubicBezTo>
                    <a:pt x="21537" y="1307"/>
                    <a:pt x="21537" y="1353"/>
                    <a:pt x="21527" y="13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4934F3E5-31D4-411E-8413-0EDD3D133D74}"/>
                </a:ext>
              </a:extLst>
            </p:cNvPr>
            <p:cNvSpPr/>
            <p:nvPr/>
          </p:nvSpPr>
          <p:spPr>
            <a:xfrm>
              <a:off x="4099399" y="878941"/>
              <a:ext cx="1505873" cy="198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4971" y="0"/>
                  </a:moveTo>
                  <a:cubicBezTo>
                    <a:pt x="6672" y="0"/>
                    <a:pt x="8294" y="523"/>
                    <a:pt x="8915" y="1353"/>
                  </a:cubicBezTo>
                  <a:lnTo>
                    <a:pt x="12938" y="6672"/>
                  </a:lnTo>
                  <a:cubicBezTo>
                    <a:pt x="13319" y="7179"/>
                    <a:pt x="14300" y="7502"/>
                    <a:pt x="15361" y="7502"/>
                  </a:cubicBezTo>
                  <a:cubicBezTo>
                    <a:pt x="15501" y="7502"/>
                    <a:pt x="15641" y="7502"/>
                    <a:pt x="15801" y="7487"/>
                  </a:cubicBezTo>
                  <a:cubicBezTo>
                    <a:pt x="16842" y="7395"/>
                    <a:pt x="17923" y="7333"/>
                    <a:pt x="18984" y="7302"/>
                  </a:cubicBezTo>
                  <a:cubicBezTo>
                    <a:pt x="19024" y="7302"/>
                    <a:pt x="19084" y="7302"/>
                    <a:pt x="19124" y="7302"/>
                  </a:cubicBezTo>
                  <a:cubicBezTo>
                    <a:pt x="20305" y="7302"/>
                    <a:pt x="21306" y="7779"/>
                    <a:pt x="21306" y="8379"/>
                  </a:cubicBezTo>
                  <a:lnTo>
                    <a:pt x="21306" y="20939"/>
                  </a:lnTo>
                  <a:cubicBezTo>
                    <a:pt x="21306" y="21339"/>
                    <a:pt x="20645" y="21600"/>
                    <a:pt x="19965" y="21600"/>
                  </a:cubicBezTo>
                  <a:cubicBezTo>
                    <a:pt x="19644" y="21600"/>
                    <a:pt x="19304" y="21539"/>
                    <a:pt x="19024" y="21400"/>
                  </a:cubicBezTo>
                  <a:lnTo>
                    <a:pt x="647" y="12330"/>
                  </a:lnTo>
                  <a:cubicBezTo>
                    <a:pt x="-294" y="11868"/>
                    <a:pt x="-194" y="11100"/>
                    <a:pt x="847" y="10715"/>
                  </a:cubicBezTo>
                  <a:cubicBezTo>
                    <a:pt x="1848" y="10331"/>
                    <a:pt x="2869" y="9978"/>
                    <a:pt x="3950" y="9655"/>
                  </a:cubicBezTo>
                  <a:cubicBezTo>
                    <a:pt x="5011" y="9332"/>
                    <a:pt x="5451" y="8686"/>
                    <a:pt x="5011" y="8117"/>
                  </a:cubicBezTo>
                  <a:lnTo>
                    <a:pt x="987" y="2783"/>
                  </a:lnTo>
                  <a:cubicBezTo>
                    <a:pt x="166" y="1706"/>
                    <a:pt x="1267" y="507"/>
                    <a:pt x="3469" y="108"/>
                  </a:cubicBezTo>
                  <a:cubicBezTo>
                    <a:pt x="3970" y="46"/>
                    <a:pt x="4470" y="0"/>
                    <a:pt x="497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B8C155DF-CD8A-4415-ADDA-5DFA1FCFAC67}"/>
                </a:ext>
              </a:extLst>
            </p:cNvPr>
            <p:cNvSpPr/>
            <p:nvPr/>
          </p:nvSpPr>
          <p:spPr>
            <a:xfrm>
              <a:off x="2245951" y="2306134"/>
              <a:ext cx="2929919" cy="92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2150" y="0"/>
                  </a:moveTo>
                  <a:cubicBezTo>
                    <a:pt x="2425" y="0"/>
                    <a:pt x="2700" y="99"/>
                    <a:pt x="2964" y="331"/>
                  </a:cubicBezTo>
                  <a:lnTo>
                    <a:pt x="8390" y="5002"/>
                  </a:lnTo>
                  <a:cubicBezTo>
                    <a:pt x="8553" y="5135"/>
                    <a:pt x="8726" y="5201"/>
                    <a:pt x="8889" y="5201"/>
                  </a:cubicBezTo>
                  <a:cubicBezTo>
                    <a:pt x="9326" y="5201"/>
                    <a:pt x="9744" y="4737"/>
                    <a:pt x="9988" y="3942"/>
                  </a:cubicBezTo>
                  <a:cubicBezTo>
                    <a:pt x="10232" y="3147"/>
                    <a:pt x="10487" y="2418"/>
                    <a:pt x="10761" y="1656"/>
                  </a:cubicBezTo>
                  <a:cubicBezTo>
                    <a:pt x="10975" y="1060"/>
                    <a:pt x="11301" y="762"/>
                    <a:pt x="11637" y="762"/>
                  </a:cubicBezTo>
                  <a:cubicBezTo>
                    <a:pt x="11922" y="762"/>
                    <a:pt x="12207" y="994"/>
                    <a:pt x="12421" y="1458"/>
                  </a:cubicBezTo>
                  <a:lnTo>
                    <a:pt x="20879" y="19182"/>
                  </a:lnTo>
                  <a:cubicBezTo>
                    <a:pt x="21307" y="20076"/>
                    <a:pt x="21002" y="21600"/>
                    <a:pt x="20401" y="21600"/>
                  </a:cubicBezTo>
                  <a:lnTo>
                    <a:pt x="8430" y="21600"/>
                  </a:lnTo>
                  <a:cubicBezTo>
                    <a:pt x="7769" y="21600"/>
                    <a:pt x="7240" y="20374"/>
                    <a:pt x="7331" y="18983"/>
                  </a:cubicBezTo>
                  <a:cubicBezTo>
                    <a:pt x="7382" y="18121"/>
                    <a:pt x="7453" y="17260"/>
                    <a:pt x="7535" y="16399"/>
                  </a:cubicBezTo>
                  <a:cubicBezTo>
                    <a:pt x="7667" y="15107"/>
                    <a:pt x="7331" y="13782"/>
                    <a:pt x="6751" y="13285"/>
                  </a:cubicBezTo>
                  <a:lnTo>
                    <a:pt x="1325" y="8613"/>
                  </a:lnTo>
                  <a:cubicBezTo>
                    <a:pt x="236" y="7686"/>
                    <a:pt x="-293" y="5069"/>
                    <a:pt x="165" y="2750"/>
                  </a:cubicBezTo>
                  <a:cubicBezTo>
                    <a:pt x="501" y="1027"/>
                    <a:pt x="1305" y="0"/>
                    <a:pt x="215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1F9D0A60-597A-4BA2-A414-23AE3AD7664F}"/>
                </a:ext>
              </a:extLst>
            </p:cNvPr>
            <p:cNvSpPr/>
            <p:nvPr/>
          </p:nvSpPr>
          <p:spPr>
            <a:xfrm>
              <a:off x="2272916" y="3672764"/>
              <a:ext cx="2912869" cy="95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extrusionOk="0">
                  <a:moveTo>
                    <a:pt x="20384" y="0"/>
                  </a:moveTo>
                  <a:cubicBezTo>
                    <a:pt x="20999" y="0"/>
                    <a:pt x="21306" y="1468"/>
                    <a:pt x="20876" y="2329"/>
                  </a:cubicBezTo>
                  <a:lnTo>
                    <a:pt x="12355" y="19399"/>
                  </a:lnTo>
                  <a:cubicBezTo>
                    <a:pt x="12140" y="19845"/>
                    <a:pt x="11853" y="20037"/>
                    <a:pt x="11566" y="20037"/>
                  </a:cubicBezTo>
                  <a:cubicBezTo>
                    <a:pt x="11228" y="20037"/>
                    <a:pt x="10900" y="19749"/>
                    <a:pt x="10675" y="19175"/>
                  </a:cubicBezTo>
                  <a:cubicBezTo>
                    <a:pt x="10460" y="18633"/>
                    <a:pt x="10265" y="18058"/>
                    <a:pt x="10060" y="17484"/>
                  </a:cubicBezTo>
                  <a:cubicBezTo>
                    <a:pt x="9815" y="16750"/>
                    <a:pt x="9395" y="16336"/>
                    <a:pt x="8965" y="16336"/>
                  </a:cubicBezTo>
                  <a:cubicBezTo>
                    <a:pt x="8791" y="16336"/>
                    <a:pt x="8606" y="16399"/>
                    <a:pt x="8442" y="16559"/>
                  </a:cubicBezTo>
                  <a:lnTo>
                    <a:pt x="3014" y="21249"/>
                  </a:lnTo>
                  <a:cubicBezTo>
                    <a:pt x="2738" y="21504"/>
                    <a:pt x="2451" y="21600"/>
                    <a:pt x="2164" y="21600"/>
                  </a:cubicBezTo>
                  <a:cubicBezTo>
                    <a:pt x="1324" y="21600"/>
                    <a:pt x="536" y="20611"/>
                    <a:pt x="177" y="18984"/>
                  </a:cubicBezTo>
                  <a:cubicBezTo>
                    <a:pt x="-294" y="16782"/>
                    <a:pt x="208" y="14262"/>
                    <a:pt x="1304" y="13305"/>
                  </a:cubicBezTo>
                  <a:lnTo>
                    <a:pt x="6722" y="8614"/>
                  </a:lnTo>
                  <a:cubicBezTo>
                    <a:pt x="7305" y="8104"/>
                    <a:pt x="7633" y="6860"/>
                    <a:pt x="7490" y="5615"/>
                  </a:cubicBezTo>
                  <a:cubicBezTo>
                    <a:pt x="7377" y="4594"/>
                    <a:pt x="7285" y="3573"/>
                    <a:pt x="7223" y="2552"/>
                  </a:cubicBezTo>
                  <a:cubicBezTo>
                    <a:pt x="7131" y="1212"/>
                    <a:pt x="7664" y="32"/>
                    <a:pt x="8330" y="32"/>
                  </a:cubicBezTo>
                  <a:lnTo>
                    <a:pt x="20384" y="32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rPr lang="es-MX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</a:t>
              </a:r>
              <a:endParaRPr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13">
            <a:extLst>
              <a:ext uri="{FF2B5EF4-FFF2-40B4-BE49-F238E27FC236}">
                <a16:creationId xmlns:a16="http://schemas.microsoft.com/office/drawing/2014/main" id="{81735EB9-3210-4054-AD0C-724BC2807A1D}"/>
              </a:ext>
            </a:extLst>
          </p:cNvPr>
          <p:cNvSpPr txBox="1"/>
          <p:nvPr/>
        </p:nvSpPr>
        <p:spPr>
          <a:xfrm>
            <a:off x="1012507" y="807435"/>
            <a:ext cx="2587682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MICRO </a:t>
            </a:r>
          </a:p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76" name="TextBox 13">
            <a:extLst>
              <a:ext uri="{FF2B5EF4-FFF2-40B4-BE49-F238E27FC236}">
                <a16:creationId xmlns:a16="http://schemas.microsoft.com/office/drawing/2014/main" id="{A626D65B-9946-4132-8109-A253827BD8E5}"/>
              </a:ext>
            </a:extLst>
          </p:cNvPr>
          <p:cNvSpPr txBox="1"/>
          <p:nvPr/>
        </p:nvSpPr>
        <p:spPr>
          <a:xfrm>
            <a:off x="-539951" y="3143423"/>
            <a:ext cx="3064891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PEQUEÑAS </a:t>
            </a:r>
          </a:p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77" name="TextBox 13">
            <a:extLst>
              <a:ext uri="{FF2B5EF4-FFF2-40B4-BE49-F238E27FC236}">
                <a16:creationId xmlns:a16="http://schemas.microsoft.com/office/drawing/2014/main" id="{47437874-36BD-4241-A0B4-BF2D1462977E}"/>
              </a:ext>
            </a:extLst>
          </p:cNvPr>
          <p:cNvSpPr txBox="1"/>
          <p:nvPr/>
        </p:nvSpPr>
        <p:spPr>
          <a:xfrm>
            <a:off x="520341" y="4930082"/>
            <a:ext cx="2050120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ENTIDADES ASOCIATIVAS Y SOLIDARIAS SIN ÁNIMO DE LUCRO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A954CF1-5254-4F4D-9EF0-5B9D6A4E2B5B}"/>
              </a:ext>
            </a:extLst>
          </p:cNvPr>
          <p:cNvSpPr txBox="1"/>
          <p:nvPr/>
        </p:nvSpPr>
        <p:spPr>
          <a:xfrm>
            <a:off x="521293" y="-27956"/>
            <a:ext cx="1112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spc="-150" dirty="0">
                <a:solidFill>
                  <a:srgbClr val="004A84"/>
                </a:solidFill>
                <a:latin typeface="Arial Black" panose="020B0A04020102020204" pitchFamily="34" charset="0"/>
              </a:rPr>
              <a:t>ASPECTOS A TENER EN CUENTA: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4E9E3-2331-44D1-B054-A5AFC0232520}"/>
              </a:ext>
            </a:extLst>
          </p:cNvPr>
          <p:cNvSpPr txBox="1"/>
          <p:nvPr/>
        </p:nvSpPr>
        <p:spPr>
          <a:xfrm>
            <a:off x="5175618" y="656995"/>
            <a:ext cx="63355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No podrán acceder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 las tarifas diferenciadas aquellas micro o pequeñas empresas y formas asociativas y solidarias sin ánimo de lucro que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se encuentren en una situación de subordinación respecto de una mediana o gran empresa, o pertenezcan a un grupo empresarial</a:t>
            </a:r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3FAAE2-B32F-472B-BDCE-24F2ABF57695}"/>
              </a:ext>
            </a:extLst>
          </p:cNvPr>
          <p:cNvSpPr txBox="1"/>
          <p:nvPr/>
        </p:nvSpPr>
        <p:spPr>
          <a:xfrm>
            <a:off x="5192574" y="2206277"/>
            <a:ext cx="6335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Las empresas beneficiarias de la tarifa diferenciada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no podrán hacer cesión del registro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, dentro del término de su vigencia. </a:t>
            </a:r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866D166-6B2F-4399-9DF1-F54157385BE5}"/>
              </a:ext>
            </a:extLst>
          </p:cNvPr>
          <p:cNvSpPr txBox="1"/>
          <p:nvPr/>
        </p:nvSpPr>
        <p:spPr>
          <a:xfrm>
            <a:off x="3600189" y="1694447"/>
            <a:ext cx="88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25%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DED084C-312C-4A82-946D-4E571CD458DA}"/>
              </a:ext>
            </a:extLst>
          </p:cNvPr>
          <p:cNvSpPr txBox="1"/>
          <p:nvPr/>
        </p:nvSpPr>
        <p:spPr>
          <a:xfrm>
            <a:off x="2995338" y="2867055"/>
            <a:ext cx="88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50%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7F7ED4-660B-49A9-9E6D-B8FBA62F56A8}"/>
              </a:ext>
            </a:extLst>
          </p:cNvPr>
          <p:cNvSpPr txBox="1"/>
          <p:nvPr/>
        </p:nvSpPr>
        <p:spPr>
          <a:xfrm>
            <a:off x="5179814" y="3103564"/>
            <a:ext cx="63355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Las microempresas y las formas asociativas y solidarias sin ánimo de lucro de poblaciones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pobres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vulnerables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por ingresos y población víctima del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desplazamiento forzado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y población en proceso de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reintegración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reincorporación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quedarán exceptuados del pago de tarifa.</a:t>
            </a:r>
            <a:endParaRPr lang="es-CO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A4C5B5-5EB6-4D1C-8055-2FFF6A84FB86}"/>
              </a:ext>
            </a:extLst>
          </p:cNvPr>
          <p:cNvSpPr txBox="1"/>
          <p:nvPr/>
        </p:nvSpPr>
        <p:spPr>
          <a:xfrm>
            <a:off x="5192574" y="4623801"/>
            <a:ext cx="6216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Los registros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de las micro y las pequeñas empresas y las formas asociativas y solidarias sin ánimo de lucro cuya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fecha de expiración coincida con la vigencia de la Emergencia Sanitaria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, estarán 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vigentes hasta el 31 de diciembre de 2020. </a:t>
            </a:r>
            <a:endParaRPr lang="es-CO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B3EB8A1-5949-4CDC-BF5F-97B93D4C41C0}"/>
              </a:ext>
            </a:extLst>
          </p:cNvPr>
          <p:cNvSpPr txBox="1"/>
          <p:nvPr/>
        </p:nvSpPr>
        <p:spPr>
          <a:xfrm>
            <a:off x="3600189" y="3948615"/>
            <a:ext cx="6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18736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" y="-6261"/>
            <a:ext cx="12192765" cy="6857572"/>
          </a:xfrm>
          <a:prstGeom prst="rect">
            <a:avLst/>
          </a:prstGeom>
        </p:spPr>
      </p:pic>
      <p:sp>
        <p:nvSpPr>
          <p:cNvPr id="56" name="TextBox 20">
            <a:extLst>
              <a:ext uri="{FF2B5EF4-FFF2-40B4-BE49-F238E27FC236}">
                <a16:creationId xmlns:a16="http://schemas.microsoft.com/office/drawing/2014/main" id="{7DFA8E6C-B39C-43E0-8472-6346D6CA9CB4}"/>
              </a:ext>
            </a:extLst>
          </p:cNvPr>
          <p:cNvSpPr txBox="1"/>
          <p:nvPr/>
        </p:nvSpPr>
        <p:spPr>
          <a:xfrm>
            <a:off x="6181919" y="2989111"/>
            <a:ext cx="4356878" cy="926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A954CF1-5254-4F4D-9EF0-5B9D6A4E2B5B}"/>
              </a:ext>
            </a:extLst>
          </p:cNvPr>
          <p:cNvSpPr txBox="1"/>
          <p:nvPr/>
        </p:nvSpPr>
        <p:spPr>
          <a:xfrm>
            <a:off x="532687" y="-28925"/>
            <a:ext cx="1112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spc="-150" dirty="0">
                <a:solidFill>
                  <a:srgbClr val="004A84"/>
                </a:solidFill>
                <a:latin typeface="Arial Black" panose="020B0A04020102020204" pitchFamily="34" charset="0"/>
              </a:rPr>
              <a:t>TARIFAS APLICABLES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39D56CE-74B3-4761-A67C-D716CB342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16467"/>
              </p:ext>
            </p:extLst>
          </p:nvPr>
        </p:nvGraphicFramePr>
        <p:xfrm>
          <a:off x="532688" y="530905"/>
          <a:ext cx="8779092" cy="61609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8244">
                  <a:extLst>
                    <a:ext uri="{9D8B030D-6E8A-4147-A177-3AD203B41FA5}">
                      <a16:colId xmlns:a16="http://schemas.microsoft.com/office/drawing/2014/main" val="1201968568"/>
                    </a:ext>
                  </a:extLst>
                </a:gridCol>
                <a:gridCol w="7900848">
                  <a:extLst>
                    <a:ext uri="{9D8B030D-6E8A-4147-A177-3AD203B41FA5}">
                      <a16:colId xmlns:a16="http://schemas.microsoft.com/office/drawing/2014/main" val="3133951375"/>
                    </a:ext>
                  </a:extLst>
                </a:gridCol>
              </a:tblGrid>
              <a:tr h="2685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CODIGO DE TARIFAS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NOMBRE DE TARIFAS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77777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8310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>
                          <a:effectLst/>
                        </a:rPr>
                        <a:t>Registro sanitario o renovación automática para dispositivos médicos y equipos biomédicos que no sean de tecnología controlada Clase I y IIa.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742074686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8311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o renovación para dispositivos médicos y equipos biomédicos que no sean de tecnología controlada Clase </a:t>
                      </a:r>
                      <a:r>
                        <a:rPr lang="es-MX" sz="1200" u="none" strike="noStrike" dirty="0" err="1">
                          <a:effectLst/>
                        </a:rPr>
                        <a:t>IIb</a:t>
                      </a:r>
                      <a:r>
                        <a:rPr lang="es-MX" sz="1200" u="none" strike="noStrike" dirty="0">
                          <a:effectLst/>
                        </a:rPr>
                        <a:t> y III.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1471947340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8312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Permiso de comercialización para equipos biomédicos de tecnología controlada</a:t>
                      </a:r>
                      <a:r>
                        <a:rPr lang="es-MX" sz="1200" u="none" strike="noStrike" baseline="0" dirty="0">
                          <a:effectLst/>
                        </a:rPr>
                        <a:t>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3850272166"/>
                  </a:ext>
                </a:extLst>
              </a:tr>
              <a:tr h="335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8329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Modificaciones de carácter legal automáticas de registro sanitario de dispositivos médicos o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, reactivos de diagnóstico in vitro huérfanos, in vitro grado analítico, analito específico, los reactivos de uso general en laboratorio y reactivos in vitro en investigación utilizados en muestras de origen humano.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3483879198"/>
                  </a:ext>
                </a:extLst>
              </a:tr>
              <a:tr h="335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8330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u="none" strike="noStrike" dirty="0">
                          <a:effectLst/>
                        </a:rPr>
                        <a:t>Modificaciones de carácter técnico automáticas de registro sanitario de dispositivos médicos o reactivos de diagnóstico </a:t>
                      </a:r>
                      <a:r>
                        <a:rPr lang="es-CO" sz="1200" u="none" strike="noStrike" dirty="0" err="1">
                          <a:effectLst/>
                        </a:rPr>
                        <a:t>in-vitro</a:t>
                      </a:r>
                      <a:r>
                        <a:rPr lang="es-CO" sz="1200" u="none" strike="noStrike" dirty="0">
                          <a:effectLst/>
                        </a:rPr>
                        <a:t>, reactivos de diagnóstico in vitro huérfanos, in vitro grado analítico, analito específico, los reactivos de uso general en laboratorio y reactivos in vitro en investigación utilizados en muestras de origen humano.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06368560"/>
                  </a:ext>
                </a:extLst>
              </a:tr>
              <a:tr h="335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8331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Modificaciones de carácter legal y técnico automáticas de registro sanitario de dispositivos médicos o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reactivos de diagnóstico in vitro huérfanos, in vitro grado analítico, analito específico, los reactivos de uso general en laboratorio y reactivos in vitro en investigación utilizados en muestras de origen humano.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3034755128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8313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1 (un) producto.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813033906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8314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CO" sz="1200" u="none" strike="noStrike" dirty="0" err="1">
                          <a:effectLst/>
                        </a:rPr>
                        <a:t>in-vitro</a:t>
                      </a:r>
                      <a:r>
                        <a:rPr lang="es-CO" sz="1200" u="none" strike="noStrike" dirty="0">
                          <a:effectLst/>
                        </a:rPr>
                        <a:t> categoría I - II: 2 (dos) productos.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3379898567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8315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3 (tres)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992168596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8316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4 (cuatro)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57248748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8317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CO" sz="1200" u="none" strike="noStrike" dirty="0" err="1">
                          <a:effectLst/>
                        </a:rPr>
                        <a:t>in-vitro</a:t>
                      </a:r>
                      <a:r>
                        <a:rPr lang="es-CO" sz="1200" u="none" strike="noStrike" dirty="0">
                          <a:effectLst/>
                        </a:rPr>
                        <a:t> categoría I - II: 5 (cinco) productos.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1586366325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8318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6 (seis)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3171838114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8319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7 (siete)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565228762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8320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8 (ocho)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264711343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8321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9 (nueve)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436971513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8322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10 (diez)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3559652306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8323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11 (once)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466512530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8324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CO" sz="1200" u="none" strike="noStrike" dirty="0" err="1">
                          <a:effectLst/>
                        </a:rPr>
                        <a:t>in-vitro</a:t>
                      </a:r>
                      <a:r>
                        <a:rPr lang="es-CO" sz="1200" u="none" strike="noStrike" dirty="0">
                          <a:effectLst/>
                        </a:rPr>
                        <a:t> categoría I - II: 12 (doce) productos.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992151824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8325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13 (trece)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1681998700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8326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14 (catorce)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1028433611"/>
                  </a:ext>
                </a:extLst>
              </a:tr>
              <a:tr h="17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8327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Registro sanitario nuevo o renovación automática de reactivos de diagnóstico </a:t>
                      </a:r>
                      <a:r>
                        <a:rPr lang="es-MX" sz="1200" u="none" strike="noStrike" dirty="0" err="1">
                          <a:effectLst/>
                        </a:rPr>
                        <a:t>in-vitro</a:t>
                      </a:r>
                      <a:r>
                        <a:rPr lang="es-MX" sz="1200" u="none" strike="noStrike" dirty="0">
                          <a:effectLst/>
                        </a:rPr>
                        <a:t> categoría I - II: 15 (quince) productos.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4265583955"/>
                  </a:ext>
                </a:extLst>
              </a:tr>
              <a:tr h="89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8328</a:t>
                      </a:r>
                      <a:endParaRPr kumimoji="0" lang="es-C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</a:rPr>
                        <a:t>Reactivos de Diagnostico In-Vitro Categoría III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65" marR="5165" marT="5165" marB="0" anchor="ctr"/>
                </a:tc>
                <a:extLst>
                  <a:ext uri="{0D108BD9-81ED-4DB2-BD59-A6C34878D82A}">
                    <a16:rowId xmlns:a16="http://schemas.microsoft.com/office/drawing/2014/main" val="207532989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810180-22F3-463E-B701-E5F1FA7724B0}"/>
              </a:ext>
            </a:extLst>
          </p:cNvPr>
          <p:cNvSpPr txBox="1"/>
          <p:nvPr/>
        </p:nvSpPr>
        <p:spPr>
          <a:xfrm>
            <a:off x="9519087" y="918341"/>
            <a:ext cx="155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Tapabocas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D9E3CC2-1095-49A9-BAD8-58F700B91106}"/>
              </a:ext>
            </a:extLst>
          </p:cNvPr>
          <p:cNvSpPr txBox="1"/>
          <p:nvPr/>
        </p:nvSpPr>
        <p:spPr>
          <a:xfrm>
            <a:off x="9537296" y="1668836"/>
            <a:ext cx="155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Ventiladores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954D837-F551-4972-A08D-C043D47DD7DA}"/>
              </a:ext>
            </a:extLst>
          </p:cNvPr>
          <p:cNvSpPr/>
          <p:nvPr/>
        </p:nvSpPr>
        <p:spPr>
          <a:xfrm>
            <a:off x="9377905" y="968590"/>
            <a:ext cx="159391" cy="2320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24763009-392A-4B42-A6A5-4A3A3D869DAB}"/>
              </a:ext>
            </a:extLst>
          </p:cNvPr>
          <p:cNvSpPr/>
          <p:nvPr/>
        </p:nvSpPr>
        <p:spPr>
          <a:xfrm>
            <a:off x="9377905" y="1736447"/>
            <a:ext cx="159391" cy="2320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AA52FAD-982F-41A2-A1BF-9BFE97916737}"/>
              </a:ext>
            </a:extLst>
          </p:cNvPr>
          <p:cNvSpPr txBox="1"/>
          <p:nvPr/>
        </p:nvSpPr>
        <p:spPr>
          <a:xfrm>
            <a:off x="9567003" y="6314269"/>
            <a:ext cx="16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Reactivos PCR</a:t>
            </a:r>
          </a:p>
          <a:p>
            <a:r>
              <a:rPr lang="es-CO" sz="1400" b="1" dirty="0"/>
              <a:t>Pruebas Rápidas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9DD02DCA-5BA9-4E4C-912D-F9DC5E034443}"/>
              </a:ext>
            </a:extLst>
          </p:cNvPr>
          <p:cNvSpPr/>
          <p:nvPr/>
        </p:nvSpPr>
        <p:spPr>
          <a:xfrm>
            <a:off x="9359696" y="6459876"/>
            <a:ext cx="159391" cy="2320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094018-84DA-4B39-844C-8487B2287FD9}"/>
              </a:ext>
            </a:extLst>
          </p:cNvPr>
          <p:cNvSpPr txBox="1"/>
          <p:nvPr/>
        </p:nvSpPr>
        <p:spPr>
          <a:xfrm>
            <a:off x="9690255" y="3081721"/>
            <a:ext cx="2069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Ver productos en el Anexo 1 de la 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Resolución 2020014033 del 22 de abril de 2020 </a:t>
            </a:r>
            <a:endParaRPr lang="es-CO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" y="-6261"/>
            <a:ext cx="12192765" cy="6857572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982730F-1FD8-441A-8E83-A9A65BAE5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39687"/>
              </p:ext>
            </p:extLst>
          </p:nvPr>
        </p:nvGraphicFramePr>
        <p:xfrm>
          <a:off x="142614" y="6689"/>
          <a:ext cx="12043472" cy="6851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14620699" imgH="13525607" progId="Excel.Sheet.12">
                  <p:embed/>
                </p:oleObj>
              </mc:Choice>
              <mc:Fallback>
                <p:oleObj name="Worksheet" r:id="rId4" imgW="14620699" imgH="135256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614" y="6689"/>
                        <a:ext cx="12043472" cy="6851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57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65" cy="6857572"/>
          </a:xfrm>
          <a:prstGeom prst="rect">
            <a:avLst/>
          </a:prstGeom>
        </p:spPr>
      </p:pic>
      <p:sp>
        <p:nvSpPr>
          <p:cNvPr id="2" name="AutoShape 2" descr="Resultado de imagen para audifonos para la perdida de audic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123090" y="5223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975945" y="60224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07821" y="214609"/>
            <a:ext cx="7347867" cy="5355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spc="-150" dirty="0">
                <a:solidFill>
                  <a:srgbClr val="004A84"/>
                </a:solidFill>
                <a:latin typeface="Arial Black" panose="020B0A04020102020204" pitchFamily="34" charset="0"/>
                <a:ea typeface="+mn-ea"/>
                <a:cs typeface="+mn-cs"/>
              </a:rPr>
              <a:t>MICRO Y PEQUEÑAS EMPRESAS</a:t>
            </a: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14" y="1498724"/>
            <a:ext cx="3632638" cy="3632638"/>
          </a:xfrm>
        </p:spPr>
      </p:pic>
      <p:sp>
        <p:nvSpPr>
          <p:cNvPr id="12" name="Marcador de texto 11"/>
          <p:cNvSpPr>
            <a:spLocks noGrp="1"/>
          </p:cNvSpPr>
          <p:nvPr>
            <p:ph type="body" sz="half" idx="2"/>
          </p:nvPr>
        </p:nvSpPr>
        <p:spPr>
          <a:xfrm>
            <a:off x="635655" y="1179594"/>
            <a:ext cx="6880881" cy="5212165"/>
          </a:xfrm>
        </p:spPr>
        <p:txBody>
          <a:bodyPr>
            <a:norm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Aquellas que cumplen con los parámetros establecidos en el Decreto 957 de 2019 y en las normas que la modifiquen o sustituyan.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¿Cómo identificar el sector?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Resolución 2225 del 5 de diciembre de 2019: actividad económica de acuerdo al sector. </a:t>
            </a:r>
          </a:p>
        </p:txBody>
      </p:sp>
      <p:pic>
        <p:nvPicPr>
          <p:cNvPr id="15" name="Imagen 14"/>
          <p:cNvPicPr/>
          <p:nvPr/>
        </p:nvPicPr>
        <p:blipFill rotWithShape="1">
          <a:blip r:embed="rId4"/>
          <a:srcRect l="29701" t="46434" r="28038" b="34015"/>
          <a:stretch/>
        </p:blipFill>
        <p:spPr bwMode="auto">
          <a:xfrm>
            <a:off x="800482" y="2332140"/>
            <a:ext cx="6716054" cy="2238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2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15875"/>
            <a:ext cx="12192765" cy="6857572"/>
          </a:xfrm>
          <a:prstGeom prst="rect">
            <a:avLst/>
          </a:prstGeom>
        </p:spPr>
      </p:pic>
      <p:sp>
        <p:nvSpPr>
          <p:cNvPr id="2" name="AutoShape 2" descr="Resultado de imagen para audifonos para la perdida de audic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62730" y="177657"/>
            <a:ext cx="10641695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 spc="-150">
                <a:solidFill>
                  <a:srgbClr val="004A8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CO" dirty="0"/>
              <a:t>ACREDITACIÓN COMO MICRO Y PEQUEÑAS EMPRESAS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23090" y="5223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975945" y="60224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CO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1297977"/>
              </p:ext>
            </p:extLst>
          </p:nvPr>
        </p:nvGraphicFramePr>
        <p:xfrm>
          <a:off x="215900" y="2312773"/>
          <a:ext cx="7521902" cy="328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lipse 11"/>
          <p:cNvSpPr/>
          <p:nvPr/>
        </p:nvSpPr>
        <p:spPr>
          <a:xfrm>
            <a:off x="8429296" y="1566721"/>
            <a:ext cx="2354317" cy="2017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Persona natural: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Certificación expedida por estas mismas</a:t>
            </a:r>
          </a:p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529144" y="3905273"/>
            <a:ext cx="2354317" cy="2017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Persona jurídica: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certificación expedida por el representante legal o el contador o revisor fiscal, si están obligadas a tenerlo. </a:t>
            </a:r>
          </a:p>
          <a:p>
            <a:pPr algn="ctr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2247" y="5729498"/>
            <a:ext cx="7514897" cy="66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Cualquier otra prueba documental idónea en donde conste que se cumplen con los parámetros establecidos, así como el certificado de cámara y comercio respectivo</a:t>
            </a:r>
          </a:p>
          <a:p>
            <a:pPr algn="ctr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0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15875"/>
            <a:ext cx="12192765" cy="6857572"/>
          </a:xfrm>
          <a:prstGeom prst="rect">
            <a:avLst/>
          </a:prstGeom>
        </p:spPr>
      </p:pic>
      <p:sp>
        <p:nvSpPr>
          <p:cNvPr id="2" name="AutoShape 2" descr="Resultado de imagen para audifonos para la perdida de audic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123090" y="5223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975945" y="60224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07951" y="247578"/>
            <a:ext cx="8975331" cy="535531"/>
          </a:xfr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algn="ctr"/>
            <a:r>
              <a:rPr lang="es-CO" b="1" spc="-150" dirty="0">
                <a:solidFill>
                  <a:srgbClr val="004A84"/>
                </a:solidFill>
                <a:latin typeface="Arial Black" panose="020B0A04020102020204" pitchFamily="34" charset="0"/>
                <a:ea typeface="+mn-ea"/>
                <a:cs typeface="+mn-cs"/>
              </a:rPr>
              <a:t>ENTIDADES ASOCIATIVAS Y SOLIDARIAS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half" idx="2"/>
          </p:nvPr>
        </p:nvSpPr>
        <p:spPr>
          <a:xfrm>
            <a:off x="215900" y="1307650"/>
            <a:ext cx="7350970" cy="3811588"/>
          </a:xfrm>
        </p:spPr>
        <p:txBody>
          <a:bodyPr>
            <a:no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Deberán presentar en la solicitud correspondiente: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Prueba documental idónea en donde se acredite tal calidad</a:t>
            </a: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Certificado de ingresos anuales, del año inmediatamente anterior o certificación donde conste el valor de los ingresos por actividades ordinarias al 31 de diciembre del año inmediatamente anterior, o los obtenidos durante el tiempo de su operación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71" y="2239861"/>
            <a:ext cx="2994733" cy="2994733"/>
          </a:xfrm>
        </p:spPr>
      </p:pic>
      <p:sp>
        <p:nvSpPr>
          <p:cNvPr id="10" name="Más 9"/>
          <p:cNvSpPr/>
          <p:nvPr/>
        </p:nvSpPr>
        <p:spPr>
          <a:xfrm>
            <a:off x="3185165" y="2972791"/>
            <a:ext cx="977462" cy="9119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71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1133</Words>
  <Application>Microsoft Office PowerPoint</Application>
  <PresentationFormat>Panorámica</PresentationFormat>
  <Paragraphs>128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Work Sans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MICRO Y PEQUEÑAS EMPRESAS</vt:lpstr>
      <vt:lpstr>Presentación de PowerPoint</vt:lpstr>
      <vt:lpstr>ENTIDADES ASOCIATIVAS Y SOLIDARIAS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Ernesto Dulcey Cuta</dc:creator>
  <cp:lastModifiedBy>carlos alberto vargas alba</cp:lastModifiedBy>
  <cp:revision>68</cp:revision>
  <dcterms:created xsi:type="dcterms:W3CDTF">2019-01-25T20:14:06Z</dcterms:created>
  <dcterms:modified xsi:type="dcterms:W3CDTF">2020-04-30T02:17:23Z</dcterms:modified>
</cp:coreProperties>
</file>