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0"/>
  </p:notesMasterIdLst>
  <p:sldIdLst>
    <p:sldId id="256" r:id="rId3"/>
    <p:sldId id="268" r:id="rId4"/>
    <p:sldId id="267" r:id="rId5"/>
    <p:sldId id="258" r:id="rId6"/>
    <p:sldId id="269" r:id="rId7"/>
    <p:sldId id="270" r:id="rId8"/>
    <p:sldId id="266" r:id="rId9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9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9647" autoAdjust="0"/>
  </p:normalViewPr>
  <p:slideViewPr>
    <p:cSldViewPr snapToGrid="0">
      <p:cViewPr varScale="1">
        <p:scale>
          <a:sx n="88" d="100"/>
          <a:sy n="88" d="100"/>
        </p:scale>
        <p:origin x="91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76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8ECCEC-4CCD-499E-9CBF-1E43E320939F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FB748-2EB4-45D0-91FF-47B533BE625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7499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3" t="53017" r="45322" b="9969"/>
          <a:stretch>
            <a:fillRect/>
          </a:stretch>
        </p:blipFill>
        <p:spPr bwMode="auto">
          <a:xfrm>
            <a:off x="0" y="2638425"/>
            <a:ext cx="9144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2638424"/>
            <a:ext cx="9144000" cy="13112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>
              <a:defRPr sz="4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Capítulo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9137D-6CD2-434D-874C-54A11F5B82EB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E00C0-E250-4871-8D5F-14A51B8F9BA9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60350"/>
            <a:ext cx="1747838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3630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529F-0CC1-474D-AF26-0931BF6AC83E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724B-C7B1-4623-85D9-D0E7FAF711B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318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529F-0CC1-474D-AF26-0931BF6AC83E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724B-C7B1-4623-85D9-D0E7FAF711B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7940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529F-0CC1-474D-AF26-0931BF6AC83E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724B-C7B1-4623-85D9-D0E7FAF711B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80027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529F-0CC1-474D-AF26-0931BF6AC83E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724B-C7B1-4623-85D9-D0E7FAF711B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17709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529F-0CC1-474D-AF26-0931BF6AC83E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724B-C7B1-4623-85D9-D0E7FAF711B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9748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529F-0CC1-474D-AF26-0931BF6AC83E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724B-C7B1-4623-85D9-D0E7FAF711B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6024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529F-0CC1-474D-AF26-0931BF6AC83E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724B-C7B1-4623-85D9-D0E7FAF711B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6874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9137D-6CD2-434D-874C-54A11F5B82EB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E00C0-E250-4871-8D5F-14A51B8F9BA9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3" t="53017" r="45322" b="9969"/>
          <a:stretch>
            <a:fillRect/>
          </a:stretch>
        </p:blipFill>
        <p:spPr bwMode="auto">
          <a:xfrm>
            <a:off x="4427538" y="2638426"/>
            <a:ext cx="4716462" cy="1311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4427538" y="2648699"/>
            <a:ext cx="4716462" cy="130100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Título</a:t>
            </a:r>
            <a:endParaRPr lang="es-CO" dirty="0"/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60350"/>
            <a:ext cx="1747838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1901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9137D-6CD2-434D-874C-54A11F5B82EB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E00C0-E250-4871-8D5F-14A51B8F9BA9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3" t="53017" r="45322" b="9969"/>
          <a:stretch>
            <a:fillRect/>
          </a:stretch>
        </p:blipFill>
        <p:spPr bwMode="auto">
          <a:xfrm>
            <a:off x="-15875" y="2995613"/>
            <a:ext cx="2082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-15875" y="2995613"/>
            <a:ext cx="2082800" cy="131127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2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Título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01156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9137D-6CD2-434D-874C-54A11F5B82EB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E00C0-E250-4871-8D5F-14A51B8F9BA9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3" t="53017" r="45322" b="9969"/>
          <a:stretch>
            <a:fillRect/>
          </a:stretch>
        </p:blipFill>
        <p:spPr bwMode="auto">
          <a:xfrm>
            <a:off x="0" y="863600"/>
            <a:ext cx="4549775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ítulo 7"/>
          <p:cNvSpPr>
            <a:spLocks noGrp="1"/>
          </p:cNvSpPr>
          <p:nvPr>
            <p:ph type="title" hasCustomPrompt="1"/>
          </p:nvPr>
        </p:nvSpPr>
        <p:spPr>
          <a:xfrm>
            <a:off x="0" y="863600"/>
            <a:ext cx="4549775" cy="4873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Título 1</a:t>
            </a:r>
            <a:endParaRPr lang="es-CO" dirty="0"/>
          </a:p>
        </p:txBody>
      </p:sp>
      <p:sp>
        <p:nvSpPr>
          <p:cNvPr id="10" name="Marcador de posición de imagen 9"/>
          <p:cNvSpPr>
            <a:spLocks noGrp="1"/>
          </p:cNvSpPr>
          <p:nvPr>
            <p:ph type="pic" sz="quarter" idx="13"/>
          </p:nvPr>
        </p:nvSpPr>
        <p:spPr>
          <a:xfrm>
            <a:off x="0" y="1807931"/>
            <a:ext cx="4549775" cy="3822308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12" name="Marcador de texto 11"/>
          <p:cNvSpPr>
            <a:spLocks noGrp="1"/>
          </p:cNvSpPr>
          <p:nvPr>
            <p:ph type="body" sz="quarter" idx="14" hasCustomPrompt="1"/>
          </p:nvPr>
        </p:nvSpPr>
        <p:spPr>
          <a:xfrm>
            <a:off x="10274" y="1510641"/>
            <a:ext cx="453950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400">
                <a:latin typeface="Calibri" panose="020F0502020204030204" pitchFamily="34" charset="0"/>
              </a:defRPr>
            </a:lvl1pPr>
            <a:lvl2pPr>
              <a:defRPr sz="1400">
                <a:latin typeface="Calibri" panose="020F0502020204030204" pitchFamily="34" charset="0"/>
              </a:defRPr>
            </a:lvl2pPr>
            <a:lvl3pPr>
              <a:defRPr sz="1400">
                <a:latin typeface="Calibri" panose="020F0502020204030204" pitchFamily="34" charset="0"/>
              </a:defRPr>
            </a:lvl3pPr>
            <a:lvl4pPr>
              <a:defRPr sz="1400">
                <a:latin typeface="Calibri" panose="020F0502020204030204" pitchFamily="34" charset="0"/>
              </a:defRPr>
            </a:lvl4pPr>
            <a:lvl5pPr>
              <a:defRPr sz="1400">
                <a:latin typeface="Calibri" panose="020F0502020204030204" pitchFamily="34" charset="0"/>
              </a:defRPr>
            </a:lvl5pPr>
          </a:lstStyle>
          <a:p>
            <a:pPr lvl="0"/>
            <a:r>
              <a:rPr lang="es-ES" dirty="0" smtClean="0"/>
              <a:t>Inserte texto / fuente de la imagen</a:t>
            </a:r>
          </a:p>
        </p:txBody>
      </p:sp>
      <p:sp>
        <p:nvSpPr>
          <p:cNvPr id="14" name="Marcador de texto 13"/>
          <p:cNvSpPr>
            <a:spLocks noGrp="1"/>
          </p:cNvSpPr>
          <p:nvPr>
            <p:ph type="body" sz="quarter" idx="15" hasCustomPrompt="1"/>
          </p:nvPr>
        </p:nvSpPr>
        <p:spPr>
          <a:xfrm>
            <a:off x="4684713" y="215900"/>
            <a:ext cx="4253804" cy="55684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s-ES" dirty="0" smtClean="0"/>
              <a:t>Inserte texto</a:t>
            </a:r>
          </a:p>
        </p:txBody>
      </p:sp>
    </p:spTree>
    <p:extLst>
      <p:ext uri="{BB962C8B-B14F-4D97-AF65-F5344CB8AC3E}">
        <p14:creationId xmlns:p14="http://schemas.microsoft.com/office/powerpoint/2010/main" val="2149407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9137D-6CD2-434D-874C-54A11F5B82EB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E00C0-E250-4871-8D5F-14A51B8F9BA9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3" t="53017" r="45322" b="9969"/>
          <a:stretch>
            <a:fillRect/>
          </a:stretch>
        </p:blipFill>
        <p:spPr bwMode="auto">
          <a:xfrm>
            <a:off x="0" y="863600"/>
            <a:ext cx="91440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ítulo 5"/>
          <p:cNvSpPr>
            <a:spLocks noGrp="1"/>
          </p:cNvSpPr>
          <p:nvPr>
            <p:ph type="title" hasCustomPrompt="1"/>
          </p:nvPr>
        </p:nvSpPr>
        <p:spPr>
          <a:xfrm>
            <a:off x="0" y="841374"/>
            <a:ext cx="9144000" cy="1303339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Título</a:t>
            </a:r>
            <a:endParaRPr lang="es-CO" dirty="0"/>
          </a:p>
        </p:txBody>
      </p:sp>
      <p:sp>
        <p:nvSpPr>
          <p:cNvPr id="8" name="Marcador de posición de imagen 7"/>
          <p:cNvSpPr>
            <a:spLocks noGrp="1"/>
          </p:cNvSpPr>
          <p:nvPr>
            <p:ph type="pic" sz="quarter" idx="13"/>
          </p:nvPr>
        </p:nvSpPr>
        <p:spPr>
          <a:xfrm>
            <a:off x="0" y="2144713"/>
            <a:ext cx="9144000" cy="2988000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Marcador de texto 1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209338"/>
            <a:ext cx="453950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400">
                <a:latin typeface="Calibri" panose="020F0502020204030204" pitchFamily="34" charset="0"/>
              </a:defRPr>
            </a:lvl1pPr>
            <a:lvl2pPr>
              <a:defRPr sz="1400">
                <a:latin typeface="Calibri" panose="020F0502020204030204" pitchFamily="34" charset="0"/>
              </a:defRPr>
            </a:lvl2pPr>
            <a:lvl3pPr>
              <a:defRPr sz="1400">
                <a:latin typeface="Calibri" panose="020F0502020204030204" pitchFamily="34" charset="0"/>
              </a:defRPr>
            </a:lvl3pPr>
            <a:lvl4pPr>
              <a:defRPr sz="1400">
                <a:latin typeface="Calibri" panose="020F0502020204030204" pitchFamily="34" charset="0"/>
              </a:defRPr>
            </a:lvl4pPr>
            <a:lvl5pPr>
              <a:defRPr sz="1400">
                <a:latin typeface="Calibri" panose="020F0502020204030204" pitchFamily="34" charset="0"/>
              </a:defRPr>
            </a:lvl5pPr>
          </a:lstStyle>
          <a:p>
            <a:pPr lvl="0"/>
            <a:r>
              <a:rPr lang="es-ES" dirty="0" smtClean="0"/>
              <a:t>Inserte texto / fuente de la imagen</a:t>
            </a:r>
          </a:p>
        </p:txBody>
      </p:sp>
    </p:spTree>
    <p:extLst>
      <p:ext uri="{BB962C8B-B14F-4D97-AF65-F5344CB8AC3E}">
        <p14:creationId xmlns:p14="http://schemas.microsoft.com/office/powerpoint/2010/main" val="3321980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529F-0CC1-474D-AF26-0931BF6AC83E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724B-C7B1-4623-85D9-D0E7FAF711B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9197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529F-0CC1-474D-AF26-0931BF6AC83E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724B-C7B1-4623-85D9-D0E7FAF711B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3059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529F-0CC1-474D-AF26-0931BF6AC83E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724B-C7B1-4623-85D9-D0E7FAF711B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6454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529F-0CC1-474D-AF26-0931BF6AC83E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724B-C7B1-4623-85D9-D0E7FAF711B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281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9137D-6CD2-434D-874C-54A11F5B82EB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E00C0-E250-4871-8D5F-14A51B8F9BA9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402" y="5775781"/>
            <a:ext cx="4294598" cy="1120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24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7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F529F-0CC1-474D-AF26-0931BF6AC83E}" type="datetimeFigureOut">
              <a:rPr lang="es-CO" smtClean="0"/>
              <a:pPr/>
              <a:t>21/10/2017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E724B-C7B1-4623-85D9-D0E7FAF711B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5042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3835" y="1830793"/>
            <a:ext cx="7636329" cy="2987898"/>
          </a:xfrm>
        </p:spPr>
        <p:txBody>
          <a:bodyPr>
            <a:noAutofit/>
          </a:bodyPr>
          <a:lstStyle/>
          <a:p>
            <a:pPr algn="just"/>
            <a:r>
              <a:rPr lang="es-ES" sz="1600" dirty="0"/>
              <a:t>AUTORIZACIÓN DE LAS ACTIVIDADES DE MOVIMIENTO TRANSFRONTERIZO, EL TRÁNSITO, LA MANIPULACIÓN Y LA UTILIZACIÓN DE LOS ORGANISMOS VIVOS MODIFICADOS, OVM, PARA USO EXCLUSIVO EN SALUD Y ALIMENTACIÓN HUMANA</a:t>
            </a:r>
            <a:endParaRPr lang="es-CO" sz="1600" dirty="0"/>
          </a:p>
        </p:txBody>
      </p:sp>
      <p:sp>
        <p:nvSpPr>
          <p:cNvPr id="3" name="2 Rectángulo"/>
          <p:cNvSpPr/>
          <p:nvPr/>
        </p:nvSpPr>
        <p:spPr>
          <a:xfrm rot="10800000" flipV="1">
            <a:off x="3272460" y="4279535"/>
            <a:ext cx="55765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i="1" dirty="0" smtClean="0">
                <a:solidFill>
                  <a:schemeClr val="bg2">
                    <a:lumMod val="25000"/>
                  </a:schemeClr>
                </a:solidFill>
              </a:rPr>
              <a:t>Grupo del Sistema de </a:t>
            </a:r>
            <a:r>
              <a:rPr lang="es-ES" i="1" dirty="0" smtClean="0">
                <a:solidFill>
                  <a:schemeClr val="bg2">
                    <a:lumMod val="25000"/>
                  </a:schemeClr>
                </a:solidFill>
              </a:rPr>
              <a:t>Análisis </a:t>
            </a:r>
            <a:r>
              <a:rPr lang="es-ES" i="1" dirty="0" smtClean="0">
                <a:solidFill>
                  <a:schemeClr val="bg2">
                    <a:lumMod val="25000"/>
                  </a:schemeClr>
                </a:solidFill>
              </a:rPr>
              <a:t>de Riesgos Químicos</a:t>
            </a:r>
          </a:p>
          <a:p>
            <a:r>
              <a:rPr lang="es-ES" i="1" dirty="0" smtClean="0">
                <a:solidFill>
                  <a:schemeClr val="bg2">
                    <a:lumMod val="25000"/>
                  </a:schemeClr>
                </a:solidFill>
              </a:rPr>
              <a:t>Dirección de Alimentos y Bebidas</a:t>
            </a:r>
            <a:endParaRPr lang="es-ES" i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10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 smtClean="0"/>
              <a:t>MARCO NORMATIVO</a:t>
            </a:r>
            <a:endParaRPr lang="es-CO" b="1" dirty="0"/>
          </a:p>
        </p:txBody>
      </p:sp>
      <p:sp>
        <p:nvSpPr>
          <p:cNvPr id="5" name="4 Rectángulo"/>
          <p:cNvSpPr/>
          <p:nvPr/>
        </p:nvSpPr>
        <p:spPr>
          <a:xfrm>
            <a:off x="643944" y="1635617"/>
            <a:ext cx="316820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i="1" dirty="0" smtClean="0">
                <a:solidFill>
                  <a:schemeClr val="bg2">
                    <a:lumMod val="25000"/>
                  </a:schemeClr>
                </a:solidFill>
              </a:rPr>
              <a:t>Resolución 2535 de 2017 Expedida por el Ministerio de Salud y Protección Social</a:t>
            </a:r>
            <a:endParaRPr lang="es-ES" sz="24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095482" y="1609859"/>
            <a:ext cx="4494725" cy="16098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dirty="0" smtClean="0"/>
              <a:t>Por la cual se efectúa una delegación en el Instituto Nacional de Vigilancia de Medicamentos y Alimentos Invima, la autorización de las actividades de movimiento transfronterizo, el tránsito, la manipulación y la utilización de los organismos vivos Modificados - OVM,  para uso exclusivo en salud y alimentación </a:t>
            </a:r>
            <a:r>
              <a:rPr lang="es-ES" sz="1400" dirty="0" smtClean="0"/>
              <a:t>humana.</a:t>
            </a:r>
            <a:endParaRPr lang="es-ES" sz="1400" dirty="0"/>
          </a:p>
        </p:txBody>
      </p:sp>
      <p:sp>
        <p:nvSpPr>
          <p:cNvPr id="9" name="8 Rectángulo"/>
          <p:cNvSpPr/>
          <p:nvPr/>
        </p:nvSpPr>
        <p:spPr>
          <a:xfrm rot="10800000" flipV="1">
            <a:off x="553792" y="3695547"/>
            <a:ext cx="32068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i="1" dirty="0" smtClean="0">
                <a:solidFill>
                  <a:schemeClr val="bg2">
                    <a:lumMod val="25000"/>
                  </a:schemeClr>
                </a:solidFill>
              </a:rPr>
              <a:t>Resolución 4525 de 2005 Expedida  por el Ministerio de Agricultura y Desarrollo Rural</a:t>
            </a:r>
            <a:endParaRPr lang="es-ES" sz="24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121239" y="3747752"/>
            <a:ext cx="4456091" cy="1803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dirty="0" smtClean="0"/>
              <a:t>Por el cual se reglamenta la Ley 740 de 2002, art 31  en el cual se establece que el MSPS, Invima (…) ejercerán control y seguimiento de las actividades autorizadas con Organismos Vivos Modificados OVM</a:t>
            </a:r>
          </a:p>
        </p:txBody>
      </p:sp>
    </p:spTree>
    <p:extLst>
      <p:ext uri="{BB962C8B-B14F-4D97-AF65-F5344CB8AC3E}">
        <p14:creationId xmlns:p14="http://schemas.microsoft.com/office/powerpoint/2010/main" val="352946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643944" y="2163651"/>
            <a:ext cx="31682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i="1" dirty="0" smtClean="0">
                <a:solidFill>
                  <a:schemeClr val="bg2">
                    <a:lumMod val="25000"/>
                  </a:schemeClr>
                </a:solidFill>
              </a:rPr>
              <a:t>Ley 740 de 2012</a:t>
            </a:r>
            <a:endParaRPr lang="es-ES" sz="24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095482" y="1609859"/>
            <a:ext cx="4494725" cy="16098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dirty="0" smtClean="0"/>
              <a:t>Por la cual de la cual se aprueba el “Protocolo de Cartagena sobre Seguridad de la Biotecnología del Convenio Sobre la Diversidad Biológica”</a:t>
            </a:r>
            <a:endParaRPr lang="es-ES" sz="1400" dirty="0"/>
          </a:p>
        </p:txBody>
      </p:sp>
      <p:sp>
        <p:nvSpPr>
          <p:cNvPr id="9" name="8 Rectángulo"/>
          <p:cNvSpPr/>
          <p:nvPr/>
        </p:nvSpPr>
        <p:spPr>
          <a:xfrm rot="10800000" flipV="1">
            <a:off x="553792" y="4197401"/>
            <a:ext cx="32068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i="1" dirty="0" smtClean="0">
                <a:solidFill>
                  <a:schemeClr val="bg2">
                    <a:lumMod val="25000"/>
                  </a:schemeClr>
                </a:solidFill>
              </a:rPr>
              <a:t>Decreto 1071de 2015 </a:t>
            </a:r>
          </a:p>
          <a:p>
            <a:endParaRPr lang="es-E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121239" y="3747751"/>
            <a:ext cx="4456091" cy="19318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dirty="0" smtClean="0"/>
              <a:t>Por medio del cual se expide el Decreto Único Reglamentario del Sector Administrativo Agropecuario, Pesquero y de Desarrollo Rural, art</a:t>
            </a:r>
            <a:r>
              <a:rPr lang="es-ES" sz="1400" b="1" dirty="0" smtClean="0"/>
              <a:t> 2.13.7.3.5.</a:t>
            </a:r>
            <a:r>
              <a:rPr lang="es-ES" sz="1400" dirty="0" smtClean="0"/>
              <a:t>   en el que se establece que el MSPS  directamente o a través de la autoridad que delegue, será competente para la autorización de las actividades, cuando se trate de Organismos Vivos Modificados, OVM, para uso exclusivo en salud o alimentación humana.</a:t>
            </a: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22225" y="928914"/>
            <a:ext cx="4549775" cy="4873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ctr"/>
            <a:r>
              <a:rPr lang="es-CO" b="1" dirty="0" smtClean="0"/>
              <a:t>MARCO NORMATIVO</a:t>
            </a: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352946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5943" y="896257"/>
            <a:ext cx="4549775" cy="487363"/>
          </a:xfrm>
        </p:spPr>
        <p:txBody>
          <a:bodyPr/>
          <a:lstStyle/>
          <a:p>
            <a:r>
              <a:rPr lang="es-CO" b="1" dirty="0" smtClean="0"/>
              <a:t> </a:t>
            </a:r>
            <a:r>
              <a:rPr lang="es-CO" b="1" dirty="0" smtClean="0"/>
              <a:t>TARIFAS</a:t>
            </a:r>
            <a:endParaRPr lang="es-CO" b="1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170500"/>
              </p:ext>
            </p:extLst>
          </p:nvPr>
        </p:nvGraphicFramePr>
        <p:xfrm>
          <a:off x="326571" y="1808611"/>
          <a:ext cx="8490857" cy="2845753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1110343"/>
                <a:gridCol w="4811485"/>
                <a:gridCol w="1143000"/>
                <a:gridCol w="1426029"/>
              </a:tblGrid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 smtClean="0">
                          <a:effectLst/>
                        </a:rPr>
                        <a:t>CÓDIGO</a:t>
                      </a:r>
                      <a:endParaRPr lang="es-CO" sz="18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2E98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 smtClean="0">
                          <a:effectLst/>
                        </a:rPr>
                        <a:t>CONCEPTO</a:t>
                      </a:r>
                      <a:endParaRPr lang="es-CO" sz="18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2E98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 smtClean="0">
                          <a:effectLst/>
                        </a:rPr>
                        <a:t>SMLDV</a:t>
                      </a:r>
                      <a:endParaRPr lang="es-CO" sz="18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2E98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 smtClean="0">
                          <a:effectLst/>
                        </a:rPr>
                        <a:t>VALOR $</a:t>
                      </a:r>
                      <a:endParaRPr lang="es-CO" sz="18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2E98D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b="0" dirty="0">
                          <a:effectLst/>
                        </a:rPr>
                        <a:t>4002-38</a:t>
                      </a:r>
                      <a:endParaRPr lang="es-CO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Autorización </a:t>
                      </a:r>
                      <a:r>
                        <a:rPr lang="es-ES" sz="1600" dirty="0">
                          <a:effectLst/>
                        </a:rPr>
                        <a:t>de actividad de movimiento transfronterizo, el tránsito, la manipulación y la utilización de los Organismos Vivos Modificados, OVM, para uso exclusivo en salud y alimentación humana</a:t>
                      </a:r>
                      <a:r>
                        <a:rPr lang="es-CO" sz="1600" dirty="0">
                          <a:effectLst/>
                        </a:rPr>
                        <a:t> o autorización de cesión.</a:t>
                      </a:r>
                      <a:endParaRPr lang="es-CO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63,18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$     1.553.632</a:t>
                      </a:r>
                      <a:endParaRPr lang="es-CO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1809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b="0" dirty="0">
                          <a:effectLst/>
                        </a:rPr>
                        <a:t>4001-42</a:t>
                      </a:r>
                      <a:endParaRPr lang="es-CO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Modificación a la autorización </a:t>
                      </a:r>
                      <a:r>
                        <a:rPr lang="es-ES" sz="1600" dirty="0">
                          <a:effectLst/>
                        </a:rPr>
                        <a:t>de movimiento transfronterizo, el tránsito, la manipulación y la utilización de los Organismos Vivos Modificados, OVM, para uso exclusivo en salud y alimentación humana</a:t>
                      </a:r>
                      <a:r>
                        <a:rPr lang="es-CO" sz="1600" dirty="0">
                          <a:effectLst/>
                        </a:rPr>
                        <a:t>.</a:t>
                      </a:r>
                      <a:endParaRPr lang="es-CO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8,49</a:t>
                      </a:r>
                      <a:endParaRPr lang="es-CO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$        208.774</a:t>
                      </a:r>
                      <a:endParaRPr lang="es-CO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946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283029" y="863599"/>
            <a:ext cx="5072743" cy="487363"/>
          </a:xfrm>
        </p:spPr>
        <p:txBody>
          <a:bodyPr>
            <a:noAutofit/>
          </a:bodyPr>
          <a:lstStyle/>
          <a:p>
            <a:pPr algn="ctr"/>
            <a:r>
              <a:rPr lang="es-CO" sz="1500" b="1" i="1" dirty="0"/>
              <a:t>REQUISITOS </a:t>
            </a:r>
            <a:r>
              <a:rPr lang="es-CO" sz="1500" b="1" i="1" dirty="0" smtClean="0"/>
              <a:t>PARA LA AUTORIZACIÓN </a:t>
            </a:r>
            <a:r>
              <a:rPr lang="es-CO" sz="1500" b="1" i="1" dirty="0"/>
              <a:t>O CESIÓN</a:t>
            </a:r>
            <a:r>
              <a:rPr lang="es-CO" sz="1500" dirty="0"/>
              <a:t/>
            </a:r>
            <a:br>
              <a:rPr lang="es-CO" sz="1500" dirty="0"/>
            </a:br>
            <a:endParaRPr lang="es-CO" sz="1500" dirty="0"/>
          </a:p>
        </p:txBody>
      </p:sp>
      <p:sp>
        <p:nvSpPr>
          <p:cNvPr id="9" name="8 Rectángulo"/>
          <p:cNvSpPr/>
          <p:nvPr/>
        </p:nvSpPr>
        <p:spPr>
          <a:xfrm rot="10800000" flipV="1">
            <a:off x="573109" y="1430633"/>
            <a:ext cx="799778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es-CO" sz="1400" b="1" dirty="0" smtClean="0">
                <a:solidFill>
                  <a:schemeClr val="bg2">
                    <a:lumMod val="25000"/>
                  </a:schemeClr>
                </a:solidFill>
              </a:rPr>
              <a:t> Información Básica</a:t>
            </a:r>
          </a:p>
          <a:p>
            <a:pPr lvl="0"/>
            <a:endParaRPr lang="es-CO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Puede entregarse en forma física o en CD adicional con información extraíble para el formulario con información básica.</a:t>
            </a:r>
          </a:p>
          <a:p>
            <a:pPr lvl="0" algn="just">
              <a:buFont typeface="Wingdings" pitchFamily="2" charset="2"/>
              <a:buChar char="Ø"/>
            </a:pPr>
            <a:endParaRPr lang="es-CO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 algn="just">
              <a:buFont typeface="Arial" pitchFamily="34" charset="0"/>
              <a:buChar char="•"/>
            </a:pP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 Formulario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con información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básica.</a:t>
            </a:r>
            <a:endParaRPr lang="es-ES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 algn="just">
              <a:buFont typeface="Arial" pitchFamily="34" charset="0"/>
              <a:buChar char="•"/>
            </a:pP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 Desprendible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de pago original emitido por la Entidad Bancaria (en caso de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realizarse consignación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en banco) o documento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de pago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por </a:t>
            </a:r>
            <a:r>
              <a:rPr lang="es-CO" sz="1400" dirty="0">
                <a:solidFill>
                  <a:schemeClr val="bg2">
                    <a:lumMod val="25000"/>
                  </a:schemeClr>
                </a:solidFill>
              </a:rPr>
              <a:t>PSE por el valor de la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tarifa 4002-38.</a:t>
            </a:r>
            <a:endParaRPr lang="es-ES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 Formato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de registro de notificación electrónica AIC-NOT-FM002.</a:t>
            </a:r>
            <a:endParaRPr lang="es-ES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endParaRPr lang="es-CO" sz="14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es-CO" sz="1400" b="1" dirty="0" smtClean="0">
                <a:solidFill>
                  <a:schemeClr val="bg2">
                    <a:lumMod val="25000"/>
                  </a:schemeClr>
                </a:solidFill>
              </a:rPr>
              <a:t> Información </a:t>
            </a:r>
            <a:r>
              <a:rPr lang="es-CO" sz="1400" b="1" dirty="0" smtClean="0">
                <a:solidFill>
                  <a:schemeClr val="bg2">
                    <a:lumMod val="25000"/>
                  </a:schemeClr>
                </a:solidFill>
              </a:rPr>
              <a:t>Técnica </a:t>
            </a:r>
            <a:r>
              <a:rPr lang="es-CO" sz="1400" b="1" dirty="0" smtClean="0">
                <a:solidFill>
                  <a:schemeClr val="bg2">
                    <a:lumMod val="25000"/>
                  </a:schemeClr>
                </a:solidFill>
              </a:rPr>
              <a:t>(</a:t>
            </a:r>
            <a:r>
              <a:rPr lang="es-CO" sz="1400" b="1" i="1" dirty="0" smtClean="0">
                <a:solidFill>
                  <a:schemeClr val="bg2">
                    <a:lumMod val="25000"/>
                  </a:schemeClr>
                </a:solidFill>
              </a:rPr>
              <a:t>Eventos </a:t>
            </a:r>
            <a:r>
              <a:rPr lang="es-CO" sz="1400" b="1" i="1" dirty="0" smtClean="0">
                <a:solidFill>
                  <a:schemeClr val="bg2">
                    <a:lumMod val="25000"/>
                  </a:schemeClr>
                </a:solidFill>
              </a:rPr>
              <a:t>individuales o apilados</a:t>
            </a:r>
            <a:r>
              <a:rPr lang="es-CO" sz="1400" b="1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pPr lvl="0"/>
            <a:endParaRPr lang="es-CO" sz="14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Entrega de tres 3 </a:t>
            </a:r>
            <a:r>
              <a:rPr lang="es-CO" sz="1400" dirty="0" err="1" smtClean="0">
                <a:solidFill>
                  <a:schemeClr val="bg2">
                    <a:lumMod val="25000"/>
                  </a:schemeClr>
                </a:solidFill>
              </a:rPr>
              <a:t>CDs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, marcados y rotulados, los cuales tendrán por carpetas la siguiente información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pPr algn="just"/>
            <a:endParaRPr lang="es-CO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 algn="just">
              <a:buFont typeface="Arial" pitchFamily="34" charset="0"/>
              <a:buChar char="•"/>
            </a:pP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 Carta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de solicitud con firma de representante legal o apoderado especificando uso que se dará al OVM, combinaciones mayores o </a:t>
            </a:r>
            <a:r>
              <a:rPr lang="es-CO" sz="1400" dirty="0" err="1" smtClean="0">
                <a:solidFill>
                  <a:schemeClr val="bg2">
                    <a:lumMod val="25000"/>
                  </a:schemeClr>
                </a:solidFill>
              </a:rPr>
              <a:t>subcombinaciones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es-CO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s-ES" sz="1400" dirty="0" smtClean="0">
                <a:solidFill>
                  <a:schemeClr val="bg2">
                    <a:lumMod val="25000"/>
                  </a:schemeClr>
                </a:solidFill>
              </a:rPr>
              <a:t> Información </a:t>
            </a:r>
            <a:r>
              <a:rPr lang="es-ES" sz="1400" dirty="0" smtClean="0">
                <a:solidFill>
                  <a:schemeClr val="bg2">
                    <a:lumMod val="25000"/>
                  </a:schemeClr>
                </a:solidFill>
              </a:rPr>
              <a:t>de dossier (Anexos II y III del Protocolo de Cartagena</a:t>
            </a:r>
            <a:r>
              <a:rPr lang="es-ES" sz="1400" dirty="0" smtClean="0">
                <a:solidFill>
                  <a:schemeClr val="bg2">
                    <a:lumMod val="25000"/>
                  </a:schemeClr>
                </a:solidFill>
              </a:rPr>
              <a:t>).</a:t>
            </a:r>
            <a:endParaRPr lang="es-ES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 algn="just">
              <a:buFont typeface="Arial" pitchFamily="34" charset="0"/>
              <a:buChar char="•"/>
            </a:pP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 Documento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de gestión del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riesgo.</a:t>
            </a:r>
            <a:endParaRPr lang="es-CO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 Carta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de compromiso de entrega de material del OGM sobre el cual se pide la autorización.</a:t>
            </a:r>
            <a:endParaRPr lang="es-ES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 algn="just">
              <a:buFont typeface="Arial" pitchFamily="34" charset="0"/>
              <a:buChar char="•"/>
            </a:pP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 Formato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o documento para Consulta Pública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52946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972457"/>
            <a:ext cx="4549775" cy="487363"/>
          </a:xfrm>
        </p:spPr>
        <p:txBody>
          <a:bodyPr>
            <a:normAutofit/>
          </a:bodyPr>
          <a:lstStyle/>
          <a:p>
            <a:pPr algn="ctr"/>
            <a:r>
              <a:rPr lang="es-CO" sz="1500" b="1" i="1" dirty="0" smtClean="0"/>
              <a:t>REQUISITOS PARA LA MODIFICACIÓN</a:t>
            </a:r>
            <a:endParaRPr lang="es-CO" sz="1500" b="1" i="1" dirty="0"/>
          </a:p>
        </p:txBody>
      </p:sp>
      <p:sp>
        <p:nvSpPr>
          <p:cNvPr id="9" name="8 Rectángulo"/>
          <p:cNvSpPr/>
          <p:nvPr/>
        </p:nvSpPr>
        <p:spPr>
          <a:xfrm rot="10800000" flipV="1">
            <a:off x="553787" y="2032650"/>
            <a:ext cx="7997781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CO" sz="14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s-CO" sz="1400" b="1" dirty="0" smtClean="0">
                <a:solidFill>
                  <a:schemeClr val="bg2">
                    <a:lumMod val="25000"/>
                  </a:schemeClr>
                </a:solidFill>
              </a:rPr>
              <a:t> Información </a:t>
            </a:r>
            <a:r>
              <a:rPr lang="es-CO" sz="1400" b="1" dirty="0" smtClean="0">
                <a:solidFill>
                  <a:schemeClr val="bg2">
                    <a:lumMod val="25000"/>
                  </a:schemeClr>
                </a:solidFill>
              </a:rPr>
              <a:t>Básica</a:t>
            </a:r>
          </a:p>
          <a:p>
            <a:pPr lvl="0" algn="just"/>
            <a:endParaRPr lang="es-CO" sz="14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 algn="just">
              <a:buFont typeface="Arial" pitchFamily="34" charset="0"/>
              <a:buChar char="•"/>
            </a:pP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 Formulario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con información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básica.</a:t>
            </a:r>
          </a:p>
          <a:p>
            <a:pPr lvl="0" algn="just">
              <a:buFont typeface="Arial" pitchFamily="34" charset="0"/>
              <a:buChar char="•"/>
            </a:pPr>
            <a:endParaRPr lang="es-ES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 algn="just">
              <a:buFont typeface="Arial" pitchFamily="34" charset="0"/>
              <a:buChar char="•"/>
            </a:pP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 Desprendible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de pago original emitido por la Entidad Bancaria (en caso de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realizarse consignación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en banco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),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o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documento de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pago por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PSE por el valor de la tarifa 4001-42.</a:t>
            </a:r>
          </a:p>
          <a:p>
            <a:pPr lvl="0" algn="just">
              <a:buFont typeface="Arial" pitchFamily="34" charset="0"/>
              <a:buChar char="•"/>
            </a:pPr>
            <a:endParaRPr lang="es-CO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 Formulario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con información de la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modificación.</a:t>
            </a:r>
            <a:endParaRPr lang="es-ES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 algn="just">
              <a:buFont typeface="Arial" pitchFamily="34" charset="0"/>
              <a:buChar char="•"/>
            </a:pPr>
            <a:endParaRPr lang="es-ES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 algn="just">
              <a:buFont typeface="Arial" pitchFamily="34" charset="0"/>
              <a:buChar char="•"/>
            </a:pPr>
            <a:r>
              <a:rPr lang="es-ES" sz="1400" dirty="0" smtClean="0">
                <a:solidFill>
                  <a:schemeClr val="bg2">
                    <a:lumMod val="25000"/>
                  </a:schemeClr>
                </a:solidFill>
              </a:rPr>
              <a:t> Carta </a:t>
            </a:r>
            <a:r>
              <a:rPr lang="es-ES" sz="1400" dirty="0" smtClean="0">
                <a:solidFill>
                  <a:schemeClr val="bg2">
                    <a:lumMod val="25000"/>
                  </a:schemeClr>
                </a:solidFill>
              </a:rPr>
              <a:t>de solicitud para modificación firmada por el representante </a:t>
            </a:r>
            <a:r>
              <a:rPr lang="es-ES" sz="1400" dirty="0" smtClean="0">
                <a:solidFill>
                  <a:schemeClr val="bg2">
                    <a:lumMod val="25000"/>
                  </a:schemeClr>
                </a:solidFill>
              </a:rPr>
              <a:t>legal.</a:t>
            </a:r>
          </a:p>
          <a:p>
            <a:pPr lvl="0" algn="just">
              <a:buFont typeface="Arial" pitchFamily="34" charset="0"/>
              <a:buChar char="•"/>
            </a:pPr>
            <a:endParaRPr lang="es-CO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 algn="just">
              <a:buFont typeface="Arial" pitchFamily="34" charset="0"/>
              <a:buChar char="•"/>
            </a:pP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 Formato </a:t>
            </a:r>
            <a:r>
              <a:rPr lang="es-CO" sz="1400" dirty="0" smtClean="0">
                <a:solidFill>
                  <a:schemeClr val="bg2">
                    <a:lumMod val="25000"/>
                  </a:schemeClr>
                </a:solidFill>
              </a:rPr>
              <a:t>de registro de notificación electrónica AIC-NOT-FM002.</a:t>
            </a:r>
          </a:p>
          <a:p>
            <a:pPr lvl="0" algn="just"/>
            <a:endParaRPr lang="es-ES" sz="1400" b="1" dirty="0" smtClean="0"/>
          </a:p>
          <a:p>
            <a:pPr algn="just"/>
            <a:endParaRPr lang="es-ES" sz="2400" dirty="0" smtClean="0"/>
          </a:p>
          <a:p>
            <a:endParaRPr lang="es-ES" sz="2400" dirty="0" smtClean="0"/>
          </a:p>
          <a:p>
            <a:endParaRPr lang="es-ES" sz="2400" dirty="0" smtClean="0"/>
          </a:p>
          <a:p>
            <a:endParaRPr lang="es-ES" sz="2400" dirty="0" smtClean="0"/>
          </a:p>
          <a:p>
            <a:endParaRPr lang="es-ES" sz="2400" dirty="0" smtClean="0"/>
          </a:p>
          <a:p>
            <a:endParaRPr lang="es-ES" sz="2400" dirty="0" smtClean="0"/>
          </a:p>
          <a:p>
            <a:endParaRPr lang="es-ES" sz="2400" dirty="0" smtClean="0"/>
          </a:p>
          <a:p>
            <a:endParaRPr lang="es-ES" sz="2400" dirty="0" smtClean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52946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Gracias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074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236</TotalTime>
  <Words>547</Words>
  <Application>Microsoft Office PowerPoint</Application>
  <PresentationFormat>Presentación en pantalla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Verdana</vt:lpstr>
      <vt:lpstr>Wingdings</vt:lpstr>
      <vt:lpstr>Tema de Office</vt:lpstr>
      <vt:lpstr>Diseño personalizado</vt:lpstr>
      <vt:lpstr>AUTORIZACIÓN DE LAS ACTIVIDADES DE MOVIMIENTO TRANSFRONTERIZO, EL TRÁNSITO, LA MANIPULACIÓN Y LA UTILIZACIÓN DE LOS ORGANISMOS VIVOS MODIFICADOS, OVM, PARA USO EXCLUSIVO EN SALUD Y ALIMENTACIÓN HUMANA</vt:lpstr>
      <vt:lpstr>MARCO NORMATIVO</vt:lpstr>
      <vt:lpstr>Presentación de PowerPoint</vt:lpstr>
      <vt:lpstr> TARIFAS</vt:lpstr>
      <vt:lpstr>REQUISITOS PARA LA AUTORIZACIÓN O CESIÓN </vt:lpstr>
      <vt:lpstr>REQUISITOS PARA LA MODIFICACIÓN</vt:lpstr>
      <vt:lpstr>Gracias</vt:lpstr>
    </vt:vector>
  </TitlesOfParts>
  <Company>INVIMA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Sebastian Obando Sastre</dc:creator>
  <cp:lastModifiedBy>John Jairo Vargas Herrera</cp:lastModifiedBy>
  <cp:revision>88</cp:revision>
  <dcterms:created xsi:type="dcterms:W3CDTF">2016-08-05T19:45:51Z</dcterms:created>
  <dcterms:modified xsi:type="dcterms:W3CDTF">2017-10-21T15:58:31Z</dcterms:modified>
</cp:coreProperties>
</file>