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9"/>
  </p:notesMasterIdLst>
  <p:sldIdLst>
    <p:sldId id="268" r:id="rId3"/>
    <p:sldId id="259" r:id="rId4"/>
    <p:sldId id="260" r:id="rId5"/>
    <p:sldId id="266" r:id="rId6"/>
    <p:sldId id="267" r:id="rId7"/>
    <p:sldId id="270" r:id="rId8"/>
    <p:sldId id="263" r:id="rId9"/>
    <p:sldId id="271" r:id="rId10"/>
    <p:sldId id="361" r:id="rId11"/>
    <p:sldId id="272" r:id="rId12"/>
    <p:sldId id="273" r:id="rId13"/>
    <p:sldId id="277" r:id="rId14"/>
    <p:sldId id="276" r:id="rId15"/>
    <p:sldId id="274" r:id="rId16"/>
    <p:sldId id="280" r:id="rId17"/>
    <p:sldId id="360" r:id="rId18"/>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5A757447-6B97-41B9-8A6A-7E42826AB886}">
          <p14:sldIdLst>
            <p14:sldId id="268"/>
            <p14:sldId id="259"/>
            <p14:sldId id="260"/>
            <p14:sldId id="266"/>
            <p14:sldId id="267"/>
            <p14:sldId id="270"/>
            <p14:sldId id="263"/>
            <p14:sldId id="271"/>
            <p14:sldId id="361"/>
            <p14:sldId id="272"/>
            <p14:sldId id="273"/>
            <p14:sldId id="277"/>
            <p14:sldId id="276"/>
            <p14:sldId id="274"/>
            <p14:sldId id="280"/>
            <p14:sldId id="360"/>
          </p14:sldIdLst>
        </p14:section>
        <p14:section name="Sección sin título" id="{AF88DE4D-1600-4F55-83E6-37E6A00E374F}">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2653" autoAdjust="0"/>
  </p:normalViewPr>
  <p:slideViewPr>
    <p:cSldViewPr snapToGrid="0">
      <p:cViewPr varScale="1">
        <p:scale>
          <a:sx n="106" d="100"/>
          <a:sy n="106" d="100"/>
        </p:scale>
        <p:origin x="792"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4" d="100"/>
          <a:sy n="54" d="100"/>
        </p:scale>
        <p:origin x="280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E180CC-BAD3-4598-957E-DB51B5EA2A6C}" type="datetimeFigureOut">
              <a:rPr lang="es-CO" smtClean="0"/>
              <a:t>12/11/2020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4D951-AC16-4BDD-B268-3BC7108D2DFB}" type="slidenum">
              <a:rPr lang="es-CO" smtClean="0"/>
              <a:t>‹Nº›</a:t>
            </a:fld>
            <a:endParaRPr lang="es-CO"/>
          </a:p>
        </p:txBody>
      </p:sp>
    </p:spTree>
    <p:extLst>
      <p:ext uri="{BB962C8B-B14F-4D97-AF65-F5344CB8AC3E}">
        <p14:creationId xmlns:p14="http://schemas.microsoft.com/office/powerpoint/2010/main" val="4010832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EB4D951-AC16-4BDD-B268-3BC7108D2DFB}" type="slidenum">
              <a:rPr lang="es-CO" smtClean="0"/>
              <a:t>5</a:t>
            </a:fld>
            <a:endParaRPr lang="es-CO"/>
          </a:p>
        </p:txBody>
      </p:sp>
    </p:spTree>
    <p:extLst>
      <p:ext uri="{BB962C8B-B14F-4D97-AF65-F5344CB8AC3E}">
        <p14:creationId xmlns:p14="http://schemas.microsoft.com/office/powerpoint/2010/main" val="1639426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icial">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7361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B2317641-A6ED-490E-98FC-2951F5E89A3C}"/>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33E9744-2C82-46C5-A608-452C87357E4A}"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508A53B5-22F3-470A-A8F9-9A79BB7FCFB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1EEBC72C-644E-4F0B-A2C2-B609A89899E9}"/>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5EB272D-5E45-4B5F-8370-8E61106D2886}"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4603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3">
            <a:extLst>
              <a:ext uri="{FF2B5EF4-FFF2-40B4-BE49-F238E27FC236}">
                <a16:creationId xmlns:a16="http://schemas.microsoft.com/office/drawing/2014/main" id="{8EF70847-9C98-40AE-873E-DB46B6BDF9BA}"/>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95FE130-1C10-4EEC-9DA8-D1D09E3023C2}"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4">
            <a:extLst>
              <a:ext uri="{FF2B5EF4-FFF2-40B4-BE49-F238E27FC236}">
                <a16:creationId xmlns:a16="http://schemas.microsoft.com/office/drawing/2014/main" id="{AEFDEF0E-2D15-401F-8305-F3743F5CBE0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a:extLst>
              <a:ext uri="{FF2B5EF4-FFF2-40B4-BE49-F238E27FC236}">
                <a16:creationId xmlns:a16="http://schemas.microsoft.com/office/drawing/2014/main" id="{5153AF33-27D5-4B34-80EF-C52EAAE671B1}"/>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8F19F2-FAD8-4D77-9319-D2A8553DD722}"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81326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3">
            <a:extLst>
              <a:ext uri="{FF2B5EF4-FFF2-40B4-BE49-F238E27FC236}">
                <a16:creationId xmlns:a16="http://schemas.microsoft.com/office/drawing/2014/main" id="{2DDCFE36-8A86-4460-B988-98020072526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FBA1C24-22F6-444F-A824-DDE783EED17E}"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Marcador de pie de página 4">
            <a:extLst>
              <a:ext uri="{FF2B5EF4-FFF2-40B4-BE49-F238E27FC236}">
                <a16:creationId xmlns:a16="http://schemas.microsoft.com/office/drawing/2014/main" id="{EB68FB58-38A0-4182-A628-BCE2AAD9F2D1}"/>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Marcador de número de diapositiva 5">
            <a:extLst>
              <a:ext uri="{FF2B5EF4-FFF2-40B4-BE49-F238E27FC236}">
                <a16:creationId xmlns:a16="http://schemas.microsoft.com/office/drawing/2014/main" id="{E4936EFD-D1FF-42E9-9946-A0E7C5F07690}"/>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6A35DD4-9E95-47C0-9D9E-B7DF0B56D222}"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651248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3">
            <a:extLst>
              <a:ext uri="{FF2B5EF4-FFF2-40B4-BE49-F238E27FC236}">
                <a16:creationId xmlns:a16="http://schemas.microsoft.com/office/drawing/2014/main" id="{9AD4D4F2-8620-4F3D-8F74-3FDEB19335F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2E39014-7773-4C35-95DC-BE5DEDB16114}"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pie de página 4">
            <a:extLst>
              <a:ext uri="{FF2B5EF4-FFF2-40B4-BE49-F238E27FC236}">
                <a16:creationId xmlns:a16="http://schemas.microsoft.com/office/drawing/2014/main" id="{95E68138-80F8-4691-84A9-3303383CD7F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5">
            <a:extLst>
              <a:ext uri="{FF2B5EF4-FFF2-40B4-BE49-F238E27FC236}">
                <a16:creationId xmlns:a16="http://schemas.microsoft.com/office/drawing/2014/main" id="{19C1C7BA-CA77-4ABE-AEB3-E38774A0E19A}"/>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A40A0F-6300-40C4-8346-31D43E776DA0}"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52244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45577CE6-4AC5-410B-876A-8D69070BC25E}"/>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9E35B6-39A7-48A4-A0DB-212BF90BFACC}"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Marcador de pie de página 4">
            <a:extLst>
              <a:ext uri="{FF2B5EF4-FFF2-40B4-BE49-F238E27FC236}">
                <a16:creationId xmlns:a16="http://schemas.microsoft.com/office/drawing/2014/main" id="{BF3646DB-EDB2-4163-8703-62D138F0A55E}"/>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Marcador de número de diapositiva 5">
            <a:extLst>
              <a:ext uri="{FF2B5EF4-FFF2-40B4-BE49-F238E27FC236}">
                <a16:creationId xmlns:a16="http://schemas.microsoft.com/office/drawing/2014/main" id="{FF521E1B-6AE0-4B7B-97B2-0E4CA22CAED6}"/>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AB746F-0042-4572-9411-2E09C8260CDC}"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2179087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a16="http://schemas.microsoft.com/office/drawing/2014/main" id="{FB68C4E2-3317-4B3C-A0AC-5C9D5923E8C9}"/>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F77E3B3-E01A-45ED-A551-500E56242135}"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4">
            <a:extLst>
              <a:ext uri="{FF2B5EF4-FFF2-40B4-BE49-F238E27FC236}">
                <a16:creationId xmlns:a16="http://schemas.microsoft.com/office/drawing/2014/main" id="{3013F472-0703-4BD0-9A23-67456AA176B1}"/>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a:extLst>
              <a:ext uri="{FF2B5EF4-FFF2-40B4-BE49-F238E27FC236}">
                <a16:creationId xmlns:a16="http://schemas.microsoft.com/office/drawing/2014/main" id="{D4522ACF-0A33-4C9E-ADD9-B1A48BD23CEB}"/>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B26915B-C785-4887-8454-D747F65D34D6}"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279954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O" noProof="0" dirty="0"/>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3">
            <a:extLst>
              <a:ext uri="{FF2B5EF4-FFF2-40B4-BE49-F238E27FC236}">
                <a16:creationId xmlns:a16="http://schemas.microsoft.com/office/drawing/2014/main" id="{9CA8B267-1A92-4612-9C08-A275D490612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A402690-1DF1-4A78-92A4-FAC65DE57EE9}"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Marcador de pie de página 4">
            <a:extLst>
              <a:ext uri="{FF2B5EF4-FFF2-40B4-BE49-F238E27FC236}">
                <a16:creationId xmlns:a16="http://schemas.microsoft.com/office/drawing/2014/main" id="{EA4720B8-56D8-4180-8BF0-55A156BBE371}"/>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Marcador de número de diapositiva 5">
            <a:extLst>
              <a:ext uri="{FF2B5EF4-FFF2-40B4-BE49-F238E27FC236}">
                <a16:creationId xmlns:a16="http://schemas.microsoft.com/office/drawing/2014/main" id="{C96E45BD-CAAF-4E9A-94A6-A84A91B38E11}"/>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EFE35C-A971-4BF2-A6F0-FDF0D7A2C89C}"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82718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F240455-2E70-4E9F-926F-F8F53A2BC187}"/>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503E48A-F8F2-4971-B1FE-D8B2DC210AEA}"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B58113F5-01FC-4FB1-8ABE-8E172FD10676}"/>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6D901A86-AD6E-4E41-B8B0-FA0141A4F104}"/>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2E1F69-5127-481F-BDD1-55BFA870F3F8}"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48056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D2664BE1-4C5D-4A3C-9448-E18B5574C5A6}"/>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305365-0B34-4081-8D3A-AD88FBA3E968}"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05F8C02D-BA1B-4955-AD7B-D2B3C5840FE8}"/>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DDFF0B00-EEE1-4182-86EC-2F276DA9C32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5D0EA6-74DF-49F4-BB7A-BEA6FB0AFE31}"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777823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pic>
        <p:nvPicPr>
          <p:cNvPr id="2" name="Imagen 6">
            <a:extLst>
              <a:ext uri="{FF2B5EF4-FFF2-40B4-BE49-F238E27FC236}">
                <a16:creationId xmlns:a16="http://schemas.microsoft.com/office/drawing/2014/main" id="{389C65FA-BEB4-495D-9A5C-8D3F3F342DA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982325" y="6223000"/>
            <a:ext cx="8588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7">
            <a:extLst>
              <a:ext uri="{FF2B5EF4-FFF2-40B4-BE49-F238E27FC236}">
                <a16:creationId xmlns:a16="http://schemas.microsoft.com/office/drawing/2014/main" id="{E0D33D77-0CB1-4C2C-88E3-9349B091315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a:extLst>
              <a:ext uri="{FF2B5EF4-FFF2-40B4-BE49-F238E27FC236}">
                <a16:creationId xmlns:a16="http://schemas.microsoft.com/office/drawing/2014/main" id="{A836BC33-2D1D-45A1-A3DB-45969043C1DA}"/>
              </a:ext>
            </a:extLst>
          </p:cNvPr>
          <p:cNvSpPr/>
          <p:nvPr userDrawn="1"/>
        </p:nvSpPr>
        <p:spPr>
          <a:xfrm>
            <a:off x="9685338" y="5702300"/>
            <a:ext cx="2276475" cy="835025"/>
          </a:xfrm>
          <a:prstGeom prst="rect">
            <a:avLst/>
          </a:prstGeom>
          <a:solidFill>
            <a:srgbClr val="E6EFFE"/>
          </a:solidFill>
          <a:ln>
            <a:noFill/>
          </a:ln>
        </p:spPr>
        <p:style>
          <a:lnRef idx="1">
            <a:schemeClr val="accent1"/>
          </a:lnRef>
          <a:fillRef idx="2">
            <a:schemeClr val="accent1"/>
          </a:fillRef>
          <a:effectRef idx="1">
            <a:schemeClr val="accent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5" name="Imagen 9">
            <a:extLst>
              <a:ext uri="{FF2B5EF4-FFF2-40B4-BE49-F238E27FC236}">
                <a16:creationId xmlns:a16="http://schemas.microsoft.com/office/drawing/2014/main" id="{5E3BA296-7506-42C6-9212-AD3E08E405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34725" y="6375400"/>
            <a:ext cx="858838" cy="33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FE871BE8-5B6E-482F-8CAD-908C93F34F62}"/>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A060EDC-1AA9-4B12-9B88-1DF92E28DDD2}"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Footer Placeholder 4">
            <a:extLst>
              <a:ext uri="{FF2B5EF4-FFF2-40B4-BE49-F238E27FC236}">
                <a16:creationId xmlns:a16="http://schemas.microsoft.com/office/drawing/2014/main" id="{4682C043-D3AC-437E-A005-5E8EBCC88205}"/>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Slide Number Placeholder 5">
            <a:extLst>
              <a:ext uri="{FF2B5EF4-FFF2-40B4-BE49-F238E27FC236}">
                <a16:creationId xmlns:a16="http://schemas.microsoft.com/office/drawing/2014/main" id="{F236A80A-A65F-4209-9F1C-BBD0FF724D02}"/>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EBF9DF-C0D3-499B-A730-1C2A88D64A7D}" type="slidenum">
              <a:rPr kumimoji="0" lang="es-CO"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14128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2616200" y="2536824"/>
            <a:ext cx="6604000" cy="638175"/>
          </a:xfrm>
          <a:prstGeom prst="rect">
            <a:avLst/>
          </a:prstGeom>
        </p:spPr>
        <p:txBody>
          <a:bodyPr/>
          <a:lstStyle>
            <a:lvl1pPr>
              <a:defRPr sz="4400">
                <a:solidFill>
                  <a:srgbClr val="004A84"/>
                </a:solidFill>
              </a:defRPr>
            </a:lvl1pPr>
          </a:lstStyle>
          <a:p>
            <a:r>
              <a:rPr lang="es-ES" sz="4000" spc="-150" dirty="0">
                <a:solidFill>
                  <a:srgbClr val="004A84"/>
                </a:solidFill>
                <a:latin typeface="Work Sans" panose="00000500000000000000" pitchFamily="2" charset="0"/>
              </a:rPr>
              <a:t>Título</a:t>
            </a:r>
            <a:endParaRPr lang="es-CO" dirty="0"/>
          </a:p>
        </p:txBody>
      </p:sp>
      <p:sp>
        <p:nvSpPr>
          <p:cNvPr id="4" name="Marcador de fecha 3"/>
          <p:cNvSpPr>
            <a:spLocks noGrp="1"/>
          </p:cNvSpPr>
          <p:nvPr>
            <p:ph type="dt" sz="half" idx="10"/>
          </p:nvPr>
        </p:nvSpPr>
        <p:spPr/>
        <p:txBody>
          <a:bodyPr/>
          <a:lstStyle/>
          <a:p>
            <a:fld id="{27905D57-F4E3-4949-8A38-A9A00CEDA6CE}" type="datetimeFigureOut">
              <a:rPr lang="es-CO" smtClean="0"/>
              <a:t>12/11/2020</a:t>
            </a:fld>
            <a:endParaRPr lang="es-CO" dirty="0"/>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BD910333-97AC-4699-A9FC-B877EE347CD9}" type="slidenum">
              <a:rPr lang="es-CO" smtClean="0"/>
              <a:t>‹Nº›</a:t>
            </a:fld>
            <a:endParaRPr lang="es-CO"/>
          </a:p>
        </p:txBody>
      </p:sp>
      <p:sp>
        <p:nvSpPr>
          <p:cNvPr id="7" name="Título 1"/>
          <p:cNvSpPr txBox="1">
            <a:spLocks/>
          </p:cNvSpPr>
          <p:nvPr userDrawn="1"/>
        </p:nvSpPr>
        <p:spPr>
          <a:xfrm>
            <a:off x="2616200" y="3103164"/>
            <a:ext cx="348326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A84"/>
                </a:solidFill>
                <a:latin typeface="+mj-lt"/>
                <a:ea typeface="+mj-ea"/>
                <a:cs typeface="+mj-cs"/>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2500" dirty="0">
                <a:solidFill>
                  <a:srgbClr val="004A84"/>
                </a:solidFill>
                <a:latin typeface="Work Sans" panose="00000500000000000000" pitchFamily="2" charset="0"/>
              </a:rPr>
              <a:t>Entidad o compañía</a:t>
            </a:r>
            <a:endParaRPr lang="es-CO" sz="2500" dirty="0">
              <a:solidFill>
                <a:srgbClr val="004A84"/>
              </a:solidFill>
              <a:latin typeface="Work Sans" panose="00000500000000000000" pitchFamily="2" charset="0"/>
            </a:endParaRPr>
          </a:p>
        </p:txBody>
      </p:sp>
      <p:sp>
        <p:nvSpPr>
          <p:cNvPr id="8" name="Título 1"/>
          <p:cNvSpPr txBox="1">
            <a:spLocks/>
          </p:cNvSpPr>
          <p:nvPr userDrawn="1"/>
        </p:nvSpPr>
        <p:spPr>
          <a:xfrm>
            <a:off x="2616200" y="4356893"/>
            <a:ext cx="1633682" cy="4945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4A84"/>
                </a:solidFill>
                <a:latin typeface="+mj-lt"/>
                <a:ea typeface="+mj-ea"/>
                <a:cs typeface="+mj-cs"/>
              </a:defRPr>
            </a:lvl1pPr>
          </a:lstStyle>
          <a:p>
            <a:r>
              <a:rPr lang="es-ES" sz="1500" dirty="0">
                <a:solidFill>
                  <a:srgbClr val="004A84"/>
                </a:solidFill>
                <a:latin typeface="Work Sans" panose="00000500000000000000" pitchFamily="2" charset="0"/>
              </a:rPr>
              <a:t>Elaborado por:</a:t>
            </a:r>
            <a:endParaRPr lang="es-CO" sz="1500" dirty="0">
              <a:solidFill>
                <a:srgbClr val="004A84"/>
              </a:solidFill>
              <a:latin typeface="Work Sans" panose="00000500000000000000" pitchFamily="2" charset="0"/>
            </a:endParaRPr>
          </a:p>
        </p:txBody>
      </p:sp>
    </p:spTree>
    <p:extLst>
      <p:ext uri="{BB962C8B-B14F-4D97-AF65-F5344CB8AC3E}">
        <p14:creationId xmlns:p14="http://schemas.microsoft.com/office/powerpoint/2010/main" val="11767518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En blanco">
    <p:spTree>
      <p:nvGrpSpPr>
        <p:cNvPr id="1" name=""/>
        <p:cNvGrpSpPr/>
        <p:nvPr/>
      </p:nvGrpSpPr>
      <p:grpSpPr>
        <a:xfrm>
          <a:off x="0" y="0"/>
          <a:ext cx="0" cy="0"/>
          <a:chOff x="0" y="0"/>
          <a:chExt cx="0" cy="0"/>
        </a:xfrm>
      </p:grpSpPr>
      <p:sp>
        <p:nvSpPr>
          <p:cNvPr id="5" name="Marcador de contenido 2"/>
          <p:cNvSpPr>
            <a:spLocks noGrp="1"/>
          </p:cNvSpPr>
          <p:nvPr>
            <p:ph sz="half" idx="1"/>
          </p:nvPr>
        </p:nvSpPr>
        <p:spPr>
          <a:xfrm>
            <a:off x="925444" y="1782968"/>
            <a:ext cx="3098800" cy="2235200"/>
          </a:xfrm>
          <a:prstGeom prst="rect">
            <a:avLst/>
          </a:prstGeom>
        </p:spPr>
        <p:txBody>
          <a:bodyPr/>
          <a:lstStyle>
            <a:lvl1pPr marL="0" indent="0">
              <a:buNone/>
              <a:defRPr sz="2800"/>
            </a:lvl1pPr>
          </a:lstStyle>
          <a:p>
            <a:pPr lvl="0"/>
            <a:r>
              <a:rPr lang="es-ES"/>
              <a:t>Editar el estilo de texto del patrón</a:t>
            </a:r>
          </a:p>
        </p:txBody>
      </p:sp>
      <p:sp>
        <p:nvSpPr>
          <p:cNvPr id="6" name="Marcador de contenido 2"/>
          <p:cNvSpPr>
            <a:spLocks noGrp="1"/>
          </p:cNvSpPr>
          <p:nvPr>
            <p:ph sz="half" idx="13"/>
          </p:nvPr>
        </p:nvSpPr>
        <p:spPr>
          <a:xfrm>
            <a:off x="45703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lvl="0"/>
            <a:r>
              <a:rPr lang="es-ES"/>
              <a:t>Editar el estilo de texto del patrón</a:t>
            </a:r>
          </a:p>
        </p:txBody>
      </p:sp>
      <p:sp>
        <p:nvSpPr>
          <p:cNvPr id="7" name="Marcador de contenido 2"/>
          <p:cNvSpPr>
            <a:spLocks noGrp="1"/>
          </p:cNvSpPr>
          <p:nvPr>
            <p:ph sz="half" idx="14"/>
          </p:nvPr>
        </p:nvSpPr>
        <p:spPr>
          <a:xfrm>
            <a:off x="82152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lvl="0"/>
            <a:r>
              <a:rPr lang="es-ES"/>
              <a:t>Editar el estilo de texto del patrón</a:t>
            </a:r>
          </a:p>
        </p:txBody>
      </p:sp>
      <p:sp>
        <p:nvSpPr>
          <p:cNvPr id="9" name="Marcador de contenido 3"/>
          <p:cNvSpPr>
            <a:spLocks noGrp="1"/>
          </p:cNvSpPr>
          <p:nvPr>
            <p:ph sz="half" idx="2"/>
          </p:nvPr>
        </p:nvSpPr>
        <p:spPr>
          <a:xfrm>
            <a:off x="910536" y="4146272"/>
            <a:ext cx="3113708" cy="1220857"/>
          </a:xfrm>
          <a:prstGeom prst="rect">
            <a:avLst/>
          </a:prstGeom>
        </p:spPr>
        <p:txBody>
          <a:bodyPr>
            <a:normAutofit/>
          </a:bodyPr>
          <a:lstStyle>
            <a:lvl1pPr marL="0" indent="0">
              <a:buNone/>
              <a:defRPr sz="1100"/>
            </a:lvl1pPr>
          </a:lstStyle>
          <a:p>
            <a:pPr lvl="0"/>
            <a:r>
              <a:rPr lang="es-ES"/>
              <a:t>Editar el estilo de texto del patrón</a:t>
            </a:r>
          </a:p>
        </p:txBody>
      </p:sp>
      <p:sp>
        <p:nvSpPr>
          <p:cNvPr id="10" name="Marcador de contenido 3"/>
          <p:cNvSpPr>
            <a:spLocks noGrp="1"/>
          </p:cNvSpPr>
          <p:nvPr>
            <p:ph sz="half" idx="15"/>
          </p:nvPr>
        </p:nvSpPr>
        <p:spPr>
          <a:xfrm>
            <a:off x="4552398" y="4146272"/>
            <a:ext cx="3113708" cy="1220857"/>
          </a:xfrm>
          <a:prstGeom prst="rect">
            <a:avLst/>
          </a:prstGeom>
        </p:spPr>
        <p:txBody>
          <a:bodyPr>
            <a:normAutofit/>
          </a:bodyPr>
          <a:lstStyle>
            <a:lvl1pPr marL="0" indent="0">
              <a:buNone/>
              <a:defRPr sz="1100"/>
            </a:lvl1pPr>
          </a:lstStyle>
          <a:p>
            <a:pPr lvl="0"/>
            <a:r>
              <a:rPr lang="es-ES"/>
              <a:t>Editar el estilo de texto del patrón</a:t>
            </a:r>
          </a:p>
        </p:txBody>
      </p:sp>
      <p:sp>
        <p:nvSpPr>
          <p:cNvPr id="11" name="Marcador de contenido 3"/>
          <p:cNvSpPr>
            <a:spLocks noGrp="1"/>
          </p:cNvSpPr>
          <p:nvPr>
            <p:ph sz="half" idx="16"/>
          </p:nvPr>
        </p:nvSpPr>
        <p:spPr>
          <a:xfrm>
            <a:off x="8200336" y="4146271"/>
            <a:ext cx="3113708" cy="1220857"/>
          </a:xfrm>
          <a:prstGeom prst="rect">
            <a:avLst/>
          </a:prstGeom>
        </p:spPr>
        <p:txBody>
          <a:bodyPr>
            <a:normAutofit/>
          </a:bodyPr>
          <a:lstStyle>
            <a:lvl1pPr marL="0" indent="0">
              <a:buNone/>
              <a:defRPr sz="1100"/>
            </a:lvl1pPr>
          </a:lstStyle>
          <a:p>
            <a:pPr lvl="0"/>
            <a:r>
              <a:rPr lang="es-ES"/>
              <a:t>Editar el estilo de texto del patrón</a:t>
            </a:r>
          </a:p>
        </p:txBody>
      </p:sp>
      <p:sp>
        <p:nvSpPr>
          <p:cNvPr id="12" name="Título 1"/>
          <p:cNvSpPr>
            <a:spLocks noGrp="1"/>
          </p:cNvSpPr>
          <p:nvPr>
            <p:ph type="title"/>
          </p:nvPr>
        </p:nvSpPr>
        <p:spPr>
          <a:xfrm>
            <a:off x="381000" y="547686"/>
            <a:ext cx="10972800" cy="801689"/>
          </a:xfrm>
          <a:prstGeom prst="rect">
            <a:avLst/>
          </a:prstGeom>
        </p:spPr>
        <p:txBody>
          <a:bodyPr/>
          <a:lstStyle>
            <a:lvl1pPr>
              <a:defRPr sz="4400"/>
            </a:lvl1pPr>
          </a:lstStyle>
          <a:p>
            <a:r>
              <a:rPr lang="es-ES"/>
              <a:t>Haga clic para modificar el estilo de título del patrón</a:t>
            </a:r>
            <a:endParaRPr lang="es-CO" dirty="0"/>
          </a:p>
        </p:txBody>
      </p:sp>
      <p:sp>
        <p:nvSpPr>
          <p:cNvPr id="13" name="Marcador de fecha 3">
            <a:extLst>
              <a:ext uri="{FF2B5EF4-FFF2-40B4-BE49-F238E27FC236}">
                <a16:creationId xmlns:a16="http://schemas.microsoft.com/office/drawing/2014/main" id="{F24AF0DA-6A10-44A9-BF45-CBC4161C7119}"/>
              </a:ext>
            </a:extLst>
          </p:cNvPr>
          <p:cNvSpPr>
            <a:spLocks noGrp="1"/>
          </p:cNvSpPr>
          <p:nvPr>
            <p:ph type="dt" sz="half" idx="1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67D4A1-A05B-4B84-A3E3-DBDF83D51AA5}"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Marcador de pie de página 4">
            <a:extLst>
              <a:ext uri="{FF2B5EF4-FFF2-40B4-BE49-F238E27FC236}">
                <a16:creationId xmlns:a16="http://schemas.microsoft.com/office/drawing/2014/main" id="{9DD74844-1DB4-4D45-B636-CB6EFB238439}"/>
              </a:ext>
            </a:extLst>
          </p:cNvPr>
          <p:cNvSpPr>
            <a:spLocks noGrp="1"/>
          </p:cNvSpPr>
          <p:nvPr>
            <p:ph type="ftr" sz="quarter" idx="18"/>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Marcador de número de diapositiva 5">
            <a:extLst>
              <a:ext uri="{FF2B5EF4-FFF2-40B4-BE49-F238E27FC236}">
                <a16:creationId xmlns:a16="http://schemas.microsoft.com/office/drawing/2014/main" id="{282F9529-7EFB-4A00-84F0-C7DAEF74E83D}"/>
              </a:ext>
            </a:extLst>
          </p:cNvPr>
          <p:cNvSpPr>
            <a:spLocks noGrp="1"/>
          </p:cNvSpPr>
          <p:nvPr>
            <p:ph type="sldNum" sz="quarter" idx="19"/>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6327C87-1477-4D62-9454-4C33482F2CE0}"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83440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09600" y="1600201"/>
            <a:ext cx="10972800" cy="4525963"/>
          </a:xfrm>
          <a:prstGeom prst="rect">
            <a:avLst/>
          </a:prstGeo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1454945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200" b="0" i="0">
                <a:solidFill>
                  <a:schemeClr val="bg1"/>
                </a:solidFill>
                <a:latin typeface="Arial Black"/>
                <a:cs typeface="Arial Black"/>
              </a:defRPr>
            </a:lvl1pPr>
          </a:lstStyle>
          <a:p>
            <a:endParaRPr/>
          </a:p>
        </p:txBody>
      </p:sp>
      <p:sp>
        <p:nvSpPr>
          <p:cNvPr id="3" name="Holder 3">
            <a:extLst>
              <a:ext uri="{FF2B5EF4-FFF2-40B4-BE49-F238E27FC236}">
                <a16:creationId xmlns:a16="http://schemas.microsoft.com/office/drawing/2014/main" id="{E82506CF-94EA-4D85-B111-77F8F27C139D}"/>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Holder 4">
            <a:extLst>
              <a:ext uri="{FF2B5EF4-FFF2-40B4-BE49-F238E27FC236}">
                <a16:creationId xmlns:a16="http://schemas.microsoft.com/office/drawing/2014/main" id="{80673676-0BE2-4DE9-A40B-C82657BA4F7F}"/>
              </a:ext>
            </a:extLst>
          </p:cNvPr>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23E5CA0-1913-422E-9627-D54AF285AEE6}"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Holder 5">
            <a:extLst>
              <a:ext uri="{FF2B5EF4-FFF2-40B4-BE49-F238E27FC236}">
                <a16:creationId xmlns:a16="http://schemas.microsoft.com/office/drawing/2014/main" id="{97E64BC6-F66E-4F3E-BD1D-9FE70450EB3A}"/>
              </a:ext>
            </a:extLst>
          </p:cNvPr>
          <p:cNvSpPr>
            <a:spLocks noGrp="1"/>
          </p:cNvSpPr>
          <p:nvPr>
            <p:ph type="sldNum" sz="quarter" idx="12"/>
          </p:nvPr>
        </p:nvSpPr>
        <p:spPr/>
        <p:txBody>
          <a:bodyPr lIns="0" tIns="0" rIns="0" bIns="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7B6EF2A-E367-4D66-9090-D5CC12A6F123}"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95863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4" name="bk object 16">
            <a:extLst>
              <a:ext uri="{FF2B5EF4-FFF2-40B4-BE49-F238E27FC236}">
                <a16:creationId xmlns:a16="http://schemas.microsoft.com/office/drawing/2014/main" id="{7147898F-34D5-4D26-BD60-4A6841A5C639}"/>
              </a:ext>
            </a:extLst>
          </p:cNvPr>
          <p:cNvSpPr>
            <a:spLocks noChangeArrowheads="1"/>
          </p:cNvSpPr>
          <p:nvPr/>
        </p:nvSpPr>
        <p:spPr bwMode="auto">
          <a:xfrm>
            <a:off x="1588" y="76200"/>
            <a:ext cx="12190412" cy="6781800"/>
          </a:xfrm>
          <a:prstGeom prst="rect">
            <a:avLst/>
          </a:prstGeom>
          <a:blipFill dpi="0" rotWithShape="1">
            <a:blip r:embed="rId2"/>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altLang="es-CO"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bk object 17">
            <a:extLst>
              <a:ext uri="{FF2B5EF4-FFF2-40B4-BE49-F238E27FC236}">
                <a16:creationId xmlns:a16="http://schemas.microsoft.com/office/drawing/2014/main" id="{F99CC102-4AC4-4F96-9858-B4C071F781EB}"/>
              </a:ext>
            </a:extLst>
          </p:cNvPr>
          <p:cNvSpPr>
            <a:spLocks noChangeArrowheads="1"/>
          </p:cNvSpPr>
          <p:nvPr/>
        </p:nvSpPr>
        <p:spPr bwMode="auto">
          <a:xfrm>
            <a:off x="1588" y="0"/>
            <a:ext cx="12190412" cy="817563"/>
          </a:xfrm>
          <a:prstGeom prst="rect">
            <a:avLst/>
          </a:prstGeom>
          <a:blipFill dpi="0" rotWithShape="1">
            <a:blip r:embed="rId3"/>
            <a:srcRect/>
            <a:stretch>
              <a:fillRect/>
            </a:stretch>
          </a:blipFill>
          <a:ln>
            <a:noFill/>
          </a:ln>
        </p:spPr>
        <p:txBody>
          <a:bodyPr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CO" altLang="es-CO"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Holder 2"/>
          <p:cNvSpPr>
            <a:spLocks noGrp="1"/>
          </p:cNvSpPr>
          <p:nvPr>
            <p:ph type="ctrTitle"/>
          </p:nvPr>
        </p:nvSpPr>
        <p:spPr>
          <a:xfrm>
            <a:off x="2264155" y="275285"/>
            <a:ext cx="7663688" cy="483234"/>
          </a:xfrm>
          <a:prstGeom prst="rect">
            <a:avLst/>
          </a:prstGeom>
        </p:spPr>
        <p:txBody>
          <a:bodyPr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lIns="0" tIns="0" rIns="0" bIns="0">
            <a:spAutoFit/>
          </a:bodyPr>
          <a:lstStyle>
            <a:lvl1pPr>
              <a:defRPr/>
            </a:lvl1pPr>
          </a:lstStyle>
          <a:p>
            <a:endParaRPr/>
          </a:p>
        </p:txBody>
      </p:sp>
      <p:sp>
        <p:nvSpPr>
          <p:cNvPr id="6" name="Holder 4">
            <a:extLst>
              <a:ext uri="{FF2B5EF4-FFF2-40B4-BE49-F238E27FC236}">
                <a16:creationId xmlns:a16="http://schemas.microsoft.com/office/drawing/2014/main" id="{45C452F5-4049-40E2-968E-FAA416C41E6D}"/>
              </a:ext>
            </a:extLst>
          </p:cNvPr>
          <p:cNvSpPr>
            <a:spLocks noGrp="1"/>
          </p:cNvSpPr>
          <p:nvPr>
            <p:ph type="ftr" sz="quarter" idx="10"/>
          </p:nvPr>
        </p:nvSpPr>
        <p:spPr/>
        <p:txBody>
          <a:bodyPr lIns="0" tIns="0" rIns="0" bIns="0"/>
          <a:lstStyle>
            <a:lvl1pPr algn="ctr">
              <a:defRPr>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Holder 5">
            <a:extLst>
              <a:ext uri="{FF2B5EF4-FFF2-40B4-BE49-F238E27FC236}">
                <a16:creationId xmlns:a16="http://schemas.microsoft.com/office/drawing/2014/main" id="{0B0A4C33-F7CA-4B80-A596-A93B58C266F1}"/>
              </a:ext>
            </a:extLst>
          </p:cNvPr>
          <p:cNvSpPr>
            <a:spLocks noGrp="1"/>
          </p:cNvSpPr>
          <p:nvPr>
            <p:ph type="dt" sz="half" idx="11"/>
          </p:nvPr>
        </p:nvSpPr>
        <p:spPr/>
        <p:txBody>
          <a:bodyPr lIns="0" tIns="0" rIns="0" bIns="0"/>
          <a:lstStyle>
            <a:lvl1pPr algn="l">
              <a:defRPr>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AD5401-11A4-4A0C-9EA2-0CF601E5D2CF}"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11/12/2020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Holder 6">
            <a:extLst>
              <a:ext uri="{FF2B5EF4-FFF2-40B4-BE49-F238E27FC236}">
                <a16:creationId xmlns:a16="http://schemas.microsoft.com/office/drawing/2014/main" id="{C774B1B4-5241-4CC5-8444-595526404B79}"/>
              </a:ext>
            </a:extLst>
          </p:cNvPr>
          <p:cNvSpPr>
            <a:spLocks noGrp="1"/>
          </p:cNvSpPr>
          <p:nvPr>
            <p:ph type="sldNum" sz="quarter" idx="12"/>
          </p:nvPr>
        </p:nvSpPr>
        <p:spPr/>
        <p:txBody>
          <a:bodyPr lIns="0" tIns="0" rIns="0" bIns="0"/>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1F505F3-95F0-4C60-96B9-51561FA4CD23}"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53178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6" name="Título 1"/>
          <p:cNvSpPr>
            <a:spLocks noGrp="1"/>
          </p:cNvSpPr>
          <p:nvPr>
            <p:ph type="title"/>
          </p:nvPr>
        </p:nvSpPr>
        <p:spPr>
          <a:xfrm>
            <a:off x="381000" y="547686"/>
            <a:ext cx="10972800" cy="801689"/>
          </a:xfrm>
          <a:prstGeom prst="rect">
            <a:avLst/>
          </a:prstGeom>
        </p:spPr>
        <p:txBody>
          <a:bodyPr/>
          <a:lstStyle>
            <a:lvl1pPr>
              <a:defRPr sz="4400"/>
            </a:lvl1pPr>
          </a:lstStyle>
          <a:p>
            <a:r>
              <a:rPr lang="es-ES"/>
              <a:t>Haga clic para modificar el estilo de título del patrón</a:t>
            </a:r>
            <a:endParaRPr lang="es-CO" dirty="0"/>
          </a:p>
        </p:txBody>
      </p:sp>
      <p:sp>
        <p:nvSpPr>
          <p:cNvPr id="3" name="Marcador de fecha 3">
            <a:extLst>
              <a:ext uri="{FF2B5EF4-FFF2-40B4-BE49-F238E27FC236}">
                <a16:creationId xmlns:a16="http://schemas.microsoft.com/office/drawing/2014/main" id="{20D07CFD-41EF-432D-A2F4-389CFE9E9C75}"/>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D6698E6-9AF9-4A0F-B130-5CEA54EC92EA}"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Marcador de pie de página 4">
            <a:extLst>
              <a:ext uri="{FF2B5EF4-FFF2-40B4-BE49-F238E27FC236}">
                <a16:creationId xmlns:a16="http://schemas.microsoft.com/office/drawing/2014/main" id="{3F8E11F3-EDBC-4A28-8C34-F27A43A8FE2A}"/>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Marcador de número de diapositiva 5">
            <a:extLst>
              <a:ext uri="{FF2B5EF4-FFF2-40B4-BE49-F238E27FC236}">
                <a16:creationId xmlns:a16="http://schemas.microsoft.com/office/drawing/2014/main" id="{4E0DDDA1-5939-4A21-82C0-7DDA9764CCB3}"/>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6C112BC-7801-45D8-AC30-FA683CD802C0}"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434381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Título y objetos">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0F407485-876D-4A24-810C-331D90FC8276}"/>
              </a:ext>
            </a:extLst>
          </p:cNvPr>
          <p:cNvSpPr txBox="1">
            <a:spLocks/>
          </p:cNvSpPr>
          <p:nvPr userDrawn="1"/>
        </p:nvSpPr>
        <p:spPr>
          <a:xfrm>
            <a:off x="4381500" y="4359275"/>
            <a:ext cx="1633538" cy="4953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rgbClr val="004A84"/>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s-ES" sz="1500" b="0" i="0" u="none" strike="noStrike" kern="1200" cap="none" spc="0" normalizeH="0" baseline="0" noProof="0" dirty="0">
                <a:ln>
                  <a:noFill/>
                </a:ln>
                <a:solidFill>
                  <a:srgbClr val="004A84"/>
                </a:solidFill>
                <a:effectLst/>
                <a:uLnTx/>
                <a:uFillTx/>
                <a:latin typeface="Work Sans" panose="00000500000000000000" pitchFamily="2" charset="0"/>
                <a:ea typeface="+mj-ea"/>
                <a:cs typeface="+mj-cs"/>
              </a:rPr>
              <a:t>Elaborado por:</a:t>
            </a:r>
            <a:endParaRPr kumimoji="0" lang="es-CO" sz="1500" b="0" i="0" u="none" strike="noStrike" kern="1200" cap="none" spc="0" normalizeH="0" baseline="0" noProof="0" dirty="0">
              <a:ln>
                <a:noFill/>
              </a:ln>
              <a:solidFill>
                <a:srgbClr val="004A84"/>
              </a:solidFill>
              <a:effectLst/>
              <a:uLnTx/>
              <a:uFillTx/>
              <a:latin typeface="Work Sans" panose="00000500000000000000" pitchFamily="2" charset="0"/>
              <a:ea typeface="+mj-ea"/>
              <a:cs typeface="+mj-cs"/>
            </a:endParaRPr>
          </a:p>
        </p:txBody>
      </p:sp>
      <p:sp>
        <p:nvSpPr>
          <p:cNvPr id="2" name="Título 1"/>
          <p:cNvSpPr>
            <a:spLocks noGrp="1"/>
          </p:cNvSpPr>
          <p:nvPr>
            <p:ph type="title"/>
          </p:nvPr>
        </p:nvSpPr>
        <p:spPr>
          <a:xfrm>
            <a:off x="2616200" y="2536824"/>
            <a:ext cx="6604000" cy="638175"/>
          </a:xfrm>
          <a:prstGeom prst="rect">
            <a:avLst/>
          </a:prstGeom>
        </p:spPr>
        <p:txBody>
          <a:bodyPr/>
          <a:lstStyle>
            <a:lvl1pPr>
              <a:defRPr sz="4400">
                <a:solidFill>
                  <a:srgbClr val="004A84"/>
                </a:solidFill>
              </a:defRPr>
            </a:lvl1pPr>
          </a:lstStyle>
          <a:p>
            <a:r>
              <a:rPr lang="es-ES"/>
              <a:t>Haga clic para modificar el estilo de título del patrón</a:t>
            </a:r>
            <a:endParaRPr lang="es-CO" dirty="0"/>
          </a:p>
        </p:txBody>
      </p:sp>
      <p:sp>
        <p:nvSpPr>
          <p:cNvPr id="4" name="Marcador de fecha 3">
            <a:extLst>
              <a:ext uri="{FF2B5EF4-FFF2-40B4-BE49-F238E27FC236}">
                <a16:creationId xmlns:a16="http://schemas.microsoft.com/office/drawing/2014/main" id="{EBEFCC1A-ADB9-4B39-8446-B15ADAD498B1}"/>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FD08793-BB75-423B-A71B-E1EE20E3DBDC}"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D66A9D17-DBB0-419C-BA20-25A019577F02}"/>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5F6EFD7E-B9F7-456A-9188-2FDB4CE54A95}"/>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EC09C2E-E052-4ABF-91B8-2C4035A98D06}"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56566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0727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En blanco">
    <p:spTree>
      <p:nvGrpSpPr>
        <p:cNvPr id="1" name=""/>
        <p:cNvGrpSpPr/>
        <p:nvPr/>
      </p:nvGrpSpPr>
      <p:grpSpPr>
        <a:xfrm>
          <a:off x="0" y="0"/>
          <a:ext cx="0" cy="0"/>
          <a:chOff x="0" y="0"/>
          <a:chExt cx="0" cy="0"/>
        </a:xfrm>
      </p:grpSpPr>
      <p:sp>
        <p:nvSpPr>
          <p:cNvPr id="5" name="Marcador de contenido 2"/>
          <p:cNvSpPr>
            <a:spLocks noGrp="1"/>
          </p:cNvSpPr>
          <p:nvPr>
            <p:ph sz="half" idx="1"/>
          </p:nvPr>
        </p:nvSpPr>
        <p:spPr>
          <a:xfrm>
            <a:off x="925444" y="1782968"/>
            <a:ext cx="3098800" cy="2235200"/>
          </a:xfrm>
          <a:prstGeom prst="rect">
            <a:avLst/>
          </a:prstGeom>
        </p:spPr>
        <p:txBody>
          <a:bodyPr/>
          <a:lstStyle>
            <a:lvl1pPr marL="0" indent="0">
              <a:buNone/>
              <a:defRPr sz="2800"/>
            </a:lvl1pPr>
          </a:lstStyle>
          <a:p>
            <a:pPr lvl="0"/>
            <a:r>
              <a:rPr lang="es-ES"/>
              <a:t>Haga clic para modificar el estilo de texto del patrón</a:t>
            </a:r>
          </a:p>
        </p:txBody>
      </p:sp>
      <p:sp>
        <p:nvSpPr>
          <p:cNvPr id="6" name="Marcador de contenido 2"/>
          <p:cNvSpPr>
            <a:spLocks noGrp="1"/>
          </p:cNvSpPr>
          <p:nvPr>
            <p:ph sz="half" idx="13"/>
          </p:nvPr>
        </p:nvSpPr>
        <p:spPr>
          <a:xfrm>
            <a:off x="45703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lvl="0"/>
            <a:r>
              <a:rPr lang="es-ES"/>
              <a:t>Haga clic para modificar el estilo de texto del patrón</a:t>
            </a:r>
          </a:p>
        </p:txBody>
      </p:sp>
      <p:sp>
        <p:nvSpPr>
          <p:cNvPr id="7" name="Marcador de contenido 2"/>
          <p:cNvSpPr>
            <a:spLocks noGrp="1"/>
          </p:cNvSpPr>
          <p:nvPr>
            <p:ph sz="half" idx="14"/>
          </p:nvPr>
        </p:nvSpPr>
        <p:spPr>
          <a:xfrm>
            <a:off x="82152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lvl="0"/>
            <a:r>
              <a:rPr lang="es-ES"/>
              <a:t>Haga clic para modificar el estilo de texto del patrón</a:t>
            </a:r>
          </a:p>
        </p:txBody>
      </p:sp>
      <p:sp>
        <p:nvSpPr>
          <p:cNvPr id="9" name="Marcador de contenido 3"/>
          <p:cNvSpPr>
            <a:spLocks noGrp="1"/>
          </p:cNvSpPr>
          <p:nvPr>
            <p:ph sz="half" idx="2"/>
          </p:nvPr>
        </p:nvSpPr>
        <p:spPr>
          <a:xfrm>
            <a:off x="910536" y="4146272"/>
            <a:ext cx="3113708" cy="1220857"/>
          </a:xfrm>
          <a:prstGeom prst="rect">
            <a:avLst/>
          </a:prstGeom>
        </p:spPr>
        <p:txBody>
          <a:bodyPr>
            <a:normAutofit/>
          </a:bodyPr>
          <a:lstStyle>
            <a:lvl1pPr marL="0" indent="0">
              <a:buNone/>
              <a:defRPr sz="1100"/>
            </a:lvl1pPr>
          </a:lstStyle>
          <a:p>
            <a:pPr lvl="0"/>
            <a:r>
              <a:rPr lang="es-ES"/>
              <a:t>Haga clic para modificar el estilo de texto del patrón</a:t>
            </a:r>
          </a:p>
        </p:txBody>
      </p:sp>
      <p:sp>
        <p:nvSpPr>
          <p:cNvPr id="10" name="Marcador de contenido 3"/>
          <p:cNvSpPr>
            <a:spLocks noGrp="1"/>
          </p:cNvSpPr>
          <p:nvPr>
            <p:ph sz="half" idx="15"/>
          </p:nvPr>
        </p:nvSpPr>
        <p:spPr>
          <a:xfrm>
            <a:off x="4552398" y="4146272"/>
            <a:ext cx="3113708" cy="1220857"/>
          </a:xfrm>
          <a:prstGeom prst="rect">
            <a:avLst/>
          </a:prstGeom>
        </p:spPr>
        <p:txBody>
          <a:bodyPr>
            <a:normAutofit/>
          </a:bodyPr>
          <a:lstStyle>
            <a:lvl1pPr marL="0" indent="0">
              <a:buNone/>
              <a:defRPr sz="1100"/>
            </a:lvl1pPr>
          </a:lstStyle>
          <a:p>
            <a:pPr lvl="0"/>
            <a:r>
              <a:rPr lang="es-ES"/>
              <a:t>Haga clic para modificar el estilo de texto del patrón</a:t>
            </a:r>
          </a:p>
        </p:txBody>
      </p:sp>
      <p:sp>
        <p:nvSpPr>
          <p:cNvPr id="11" name="Marcador de contenido 3"/>
          <p:cNvSpPr>
            <a:spLocks noGrp="1"/>
          </p:cNvSpPr>
          <p:nvPr>
            <p:ph sz="half" idx="16"/>
          </p:nvPr>
        </p:nvSpPr>
        <p:spPr>
          <a:xfrm>
            <a:off x="8200336" y="4146271"/>
            <a:ext cx="3113708" cy="1220857"/>
          </a:xfrm>
          <a:prstGeom prst="rect">
            <a:avLst/>
          </a:prstGeom>
        </p:spPr>
        <p:txBody>
          <a:bodyPr>
            <a:normAutofit/>
          </a:bodyPr>
          <a:lstStyle>
            <a:lvl1pPr marL="0" indent="0">
              <a:buNone/>
              <a:defRPr sz="1100"/>
            </a:lvl1pPr>
          </a:lstStyle>
          <a:p>
            <a:pPr lvl="0"/>
            <a:r>
              <a:rPr lang="es-ES"/>
              <a:t>Haga clic para modificar el estilo de texto del patrón</a:t>
            </a:r>
          </a:p>
        </p:txBody>
      </p:sp>
      <p:sp>
        <p:nvSpPr>
          <p:cNvPr id="12" name="Título 1"/>
          <p:cNvSpPr>
            <a:spLocks noGrp="1"/>
          </p:cNvSpPr>
          <p:nvPr>
            <p:ph type="title"/>
          </p:nvPr>
        </p:nvSpPr>
        <p:spPr>
          <a:xfrm>
            <a:off x="381000" y="547686"/>
            <a:ext cx="10972800" cy="801689"/>
          </a:xfrm>
          <a:prstGeom prst="rect">
            <a:avLst/>
          </a:prstGeom>
        </p:spPr>
        <p:txBody>
          <a:bodyPr/>
          <a:lstStyle>
            <a:lvl1pPr>
              <a:defRPr sz="4400"/>
            </a:lvl1pPr>
          </a:lstStyle>
          <a:p>
            <a:r>
              <a:rPr lang="es-ES"/>
              <a:t>Haga clic para modificar el estilo de título del patrón</a:t>
            </a:r>
            <a:endParaRPr lang="es-CO" dirty="0"/>
          </a:p>
        </p:txBody>
      </p:sp>
      <p:sp>
        <p:nvSpPr>
          <p:cNvPr id="13" name="Marcador de fecha 3">
            <a:extLst>
              <a:ext uri="{FF2B5EF4-FFF2-40B4-BE49-F238E27FC236}">
                <a16:creationId xmlns:a16="http://schemas.microsoft.com/office/drawing/2014/main" id="{13C1E423-B54A-4D08-B466-A8D0CD404B6E}"/>
              </a:ext>
            </a:extLst>
          </p:cNvPr>
          <p:cNvSpPr>
            <a:spLocks noGrp="1"/>
          </p:cNvSpPr>
          <p:nvPr>
            <p:ph type="dt" sz="half" idx="17"/>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DEDD70E-D831-4153-A6B4-AB2DEF192AC4}"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14" name="Marcador de pie de página 4">
            <a:extLst>
              <a:ext uri="{FF2B5EF4-FFF2-40B4-BE49-F238E27FC236}">
                <a16:creationId xmlns:a16="http://schemas.microsoft.com/office/drawing/2014/main" id="{8486B6AF-0C01-4267-B04B-3F33E0D2AF11}"/>
              </a:ext>
            </a:extLst>
          </p:cNvPr>
          <p:cNvSpPr>
            <a:spLocks noGrp="1"/>
          </p:cNvSpPr>
          <p:nvPr>
            <p:ph type="ftr" sz="quarter" idx="18"/>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5" name="Marcador de número de diapositiva 5">
            <a:extLst>
              <a:ext uri="{FF2B5EF4-FFF2-40B4-BE49-F238E27FC236}">
                <a16:creationId xmlns:a16="http://schemas.microsoft.com/office/drawing/2014/main" id="{DC2B6F9F-A72E-47BC-BE01-2F6F3AC43B3C}"/>
              </a:ext>
            </a:extLst>
          </p:cNvPr>
          <p:cNvSpPr>
            <a:spLocks noGrp="1"/>
          </p:cNvSpPr>
          <p:nvPr>
            <p:ph type="sldNum" sz="quarter" idx="19"/>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2DBC4F-79C5-4C89-B2EB-4AA7E35DCFF6}"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27498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7099300" y="888999"/>
            <a:ext cx="4699000" cy="801689"/>
          </a:xfrm>
          <a:prstGeom prst="rect">
            <a:avLst/>
          </a:prstGeom>
        </p:spPr>
        <p:txBody>
          <a:bodyPr/>
          <a:lstStyle>
            <a:lvl1pPr>
              <a:defRPr sz="4400"/>
            </a:lvl1pPr>
          </a:lstStyle>
          <a:p>
            <a:r>
              <a:rPr lang="es-ES" sz="4000" spc="-150" dirty="0">
                <a:solidFill>
                  <a:srgbClr val="004A84"/>
                </a:solidFill>
                <a:latin typeface="Work Sans" panose="00000500000000000000" pitchFamily="2" charset="0"/>
              </a:rPr>
              <a:t>Título</a:t>
            </a:r>
            <a:endParaRPr lang="es-CO" dirty="0"/>
          </a:p>
        </p:txBody>
      </p:sp>
      <p:sp>
        <p:nvSpPr>
          <p:cNvPr id="3" name="Marcador de contenido 2"/>
          <p:cNvSpPr>
            <a:spLocks noGrp="1"/>
          </p:cNvSpPr>
          <p:nvPr>
            <p:ph sz="half" idx="1"/>
          </p:nvPr>
        </p:nvSpPr>
        <p:spPr>
          <a:xfrm>
            <a:off x="-924" y="876298"/>
            <a:ext cx="6907876" cy="4738254"/>
          </a:xfrm>
          <a:prstGeom prst="rect">
            <a:avLst/>
          </a:prstGeom>
        </p:spPr>
        <p:txBody>
          <a:bodyPr/>
          <a:lstStyle>
            <a:lvl1pPr marL="0" indent="0">
              <a:buNone/>
              <a:defRPr/>
            </a:lvl1pPr>
          </a:lstStyle>
          <a:p>
            <a:pPr lvl="0"/>
            <a:endParaRPr lang="es-CO" dirty="0"/>
          </a:p>
        </p:txBody>
      </p:sp>
      <p:sp>
        <p:nvSpPr>
          <p:cNvPr id="4" name="Marcador de contenido 3"/>
          <p:cNvSpPr>
            <a:spLocks noGrp="1"/>
          </p:cNvSpPr>
          <p:nvPr>
            <p:ph sz="half" idx="2" hasCustomPrompt="1"/>
          </p:nvPr>
        </p:nvSpPr>
        <p:spPr>
          <a:xfrm>
            <a:off x="7099300" y="1825625"/>
            <a:ext cx="4699000" cy="3990975"/>
          </a:xfrm>
          <a:prstGeom prst="rect">
            <a:avLst/>
          </a:prstGeom>
        </p:spPr>
        <p:txBody>
          <a:bodyPr>
            <a:normAutofit/>
          </a:bodyPr>
          <a:lstStyle>
            <a:lvl1pPr marL="0" indent="0">
              <a:buNone/>
              <a:defRPr sz="1100"/>
            </a:lvl1pPr>
          </a:lstStyle>
          <a:p>
            <a:r>
              <a:rPr lang="es-CO" sz="1100" dirty="0" err="1">
                <a:solidFill>
                  <a:srgbClr val="004A84"/>
                </a:solidFill>
                <a:latin typeface="Work Sans" panose="00000500000000000000" pitchFamily="2" charset="0"/>
              </a:rPr>
              <a:t>Lorem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ipsum</a:t>
            </a:r>
            <a:r>
              <a:rPr lang="es-CO" sz="1100" dirty="0">
                <a:solidFill>
                  <a:srgbClr val="004A84"/>
                </a:solidFill>
                <a:latin typeface="Work Sans" panose="00000500000000000000" pitchFamily="2" charset="0"/>
              </a:rPr>
              <a:t> dolor </a:t>
            </a:r>
            <a:r>
              <a:rPr lang="es-CO" sz="1100" dirty="0" err="1">
                <a:solidFill>
                  <a:srgbClr val="004A84"/>
                </a:solidFill>
                <a:latin typeface="Work Sans" panose="00000500000000000000" pitchFamily="2" charset="0"/>
              </a:rPr>
              <a:t>sit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amet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consectetuer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adipiscing</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elit</a:t>
            </a:r>
            <a:r>
              <a:rPr lang="es-CO" sz="1100" dirty="0">
                <a:solidFill>
                  <a:srgbClr val="004A84"/>
                </a:solidFill>
                <a:latin typeface="Work Sans" panose="00000500000000000000" pitchFamily="2" charset="0"/>
              </a:rPr>
              <a:t>, sed </a:t>
            </a:r>
            <a:r>
              <a:rPr lang="es-CO" sz="1100" dirty="0" err="1">
                <a:solidFill>
                  <a:srgbClr val="004A84"/>
                </a:solidFill>
                <a:latin typeface="Work Sans" panose="00000500000000000000" pitchFamily="2" charset="0"/>
              </a:rPr>
              <a:t>diam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nonummy</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nibh</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euismod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tincidunt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laoreet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magna </a:t>
            </a:r>
            <a:r>
              <a:rPr lang="es-CO" sz="1100" dirty="0" err="1">
                <a:solidFill>
                  <a:srgbClr val="004A84"/>
                </a:solidFill>
                <a:latin typeface="Work Sans" panose="00000500000000000000" pitchFamily="2" charset="0"/>
              </a:rPr>
              <a:t>aliquam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erat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volutpat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wisi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enim</a:t>
            </a:r>
            <a:r>
              <a:rPr lang="es-CO" sz="1100" dirty="0">
                <a:solidFill>
                  <a:srgbClr val="004A84"/>
                </a:solidFill>
                <a:latin typeface="Work Sans" panose="00000500000000000000" pitchFamily="2" charset="0"/>
              </a:rPr>
              <a:t> ad </a:t>
            </a:r>
            <a:r>
              <a:rPr lang="es-CO" sz="1100" dirty="0" err="1">
                <a:solidFill>
                  <a:srgbClr val="004A84"/>
                </a:solidFill>
                <a:latin typeface="Work Sans" panose="00000500000000000000" pitchFamily="2" charset="0"/>
              </a:rPr>
              <a:t>minim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veniam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quis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nostrud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exerci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tation</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ullamcorper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suscipit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lobortis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nisl</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aliquip</a:t>
            </a:r>
            <a:r>
              <a:rPr lang="es-CO" sz="1100" dirty="0">
                <a:solidFill>
                  <a:srgbClr val="004A84"/>
                </a:solidFill>
                <a:latin typeface="Work Sans" panose="00000500000000000000" pitchFamily="2" charset="0"/>
              </a:rPr>
              <a:t> ex </a:t>
            </a:r>
            <a:r>
              <a:rPr lang="es-CO" sz="1100" dirty="0" err="1">
                <a:solidFill>
                  <a:srgbClr val="004A84"/>
                </a:solidFill>
                <a:latin typeface="Work Sans" panose="00000500000000000000" pitchFamily="2" charset="0"/>
              </a:rPr>
              <a:t>ea</a:t>
            </a:r>
            <a:r>
              <a:rPr lang="es-CO" sz="1100" dirty="0">
                <a:solidFill>
                  <a:srgbClr val="004A84"/>
                </a:solidFill>
                <a:latin typeface="Work Sans" panose="00000500000000000000" pitchFamily="2" charset="0"/>
              </a:rPr>
              <a:t> commodo </a:t>
            </a:r>
            <a:r>
              <a:rPr lang="es-CO" sz="1100" dirty="0" err="1">
                <a:solidFill>
                  <a:srgbClr val="004A84"/>
                </a:solidFill>
                <a:latin typeface="Work Sans" panose="00000500000000000000" pitchFamily="2" charset="0"/>
              </a:rPr>
              <a:t>consequat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autem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iriure</a:t>
            </a:r>
            <a:r>
              <a:rPr lang="es-CO" sz="1100" dirty="0">
                <a:solidFill>
                  <a:srgbClr val="004A84"/>
                </a:solidFill>
                <a:latin typeface="Work Sans" panose="00000500000000000000" pitchFamily="2" charset="0"/>
              </a:rPr>
              <a:t> dolor in </a:t>
            </a:r>
            <a:r>
              <a:rPr lang="es-CO" sz="1100" dirty="0" err="1">
                <a:solidFill>
                  <a:srgbClr val="004A84"/>
                </a:solidFill>
                <a:latin typeface="Work Sans" panose="00000500000000000000" pitchFamily="2" charset="0"/>
              </a:rPr>
              <a:t>hendrerit</a:t>
            </a:r>
            <a:r>
              <a:rPr lang="es-CO" sz="1100" dirty="0">
                <a:solidFill>
                  <a:srgbClr val="004A84"/>
                </a:solidFill>
                <a:latin typeface="Work Sans" panose="00000500000000000000" pitchFamily="2" charset="0"/>
              </a:rPr>
              <a:t> in </a:t>
            </a:r>
            <a:r>
              <a:rPr lang="es-CO" sz="1100" dirty="0" err="1">
                <a:solidFill>
                  <a:srgbClr val="004A84"/>
                </a:solidFill>
                <a:latin typeface="Work Sans" panose="00000500000000000000" pitchFamily="2" charset="0"/>
              </a:rPr>
              <a:t>vulputate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esse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molestie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consequat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illum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feugiat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nulla</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facilisis</a:t>
            </a:r>
            <a:r>
              <a:rPr lang="es-CO" sz="1100" dirty="0">
                <a:solidFill>
                  <a:srgbClr val="004A84"/>
                </a:solidFill>
                <a:latin typeface="Work Sans" panose="00000500000000000000" pitchFamily="2" charset="0"/>
              </a:rPr>
              <a:t> at vero eros et </a:t>
            </a:r>
            <a:r>
              <a:rPr lang="es-CO" sz="1100" dirty="0" err="1">
                <a:solidFill>
                  <a:srgbClr val="004A84"/>
                </a:solidFill>
                <a:latin typeface="Work Sans" panose="00000500000000000000" pitchFamily="2" charset="0"/>
              </a:rPr>
              <a:t>accumsan</a:t>
            </a:r>
            <a:r>
              <a:rPr lang="es-CO" sz="1100" dirty="0">
                <a:solidFill>
                  <a:srgbClr val="004A84"/>
                </a:solidFill>
                <a:latin typeface="Work Sans" panose="00000500000000000000" pitchFamily="2" charset="0"/>
              </a:rPr>
              <a:t> et </a:t>
            </a:r>
            <a:r>
              <a:rPr lang="es-CO" sz="1100" dirty="0" err="1">
                <a:solidFill>
                  <a:srgbClr val="004A84"/>
                </a:solidFill>
                <a:latin typeface="Work Sans" panose="00000500000000000000" pitchFamily="2" charset="0"/>
              </a:rPr>
              <a:t>iusto</a:t>
            </a:r>
            <a:r>
              <a:rPr lang="es-CO" sz="1100" dirty="0">
                <a:solidFill>
                  <a:srgbClr val="004A84"/>
                </a:solidFill>
                <a:latin typeface="Work Sans" panose="00000500000000000000" pitchFamily="2" charset="0"/>
              </a:rPr>
              <a:t> odio </a:t>
            </a:r>
            <a:r>
              <a:rPr lang="es-CO" sz="1100" dirty="0" err="1">
                <a:solidFill>
                  <a:srgbClr val="004A84"/>
                </a:solidFill>
                <a:latin typeface="Work Sans" panose="00000500000000000000" pitchFamily="2" charset="0"/>
              </a:rPr>
              <a:t>dignissim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qui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blandit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praesent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luptatum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zzril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delenit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augue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te </a:t>
            </a:r>
            <a:r>
              <a:rPr lang="es-CO" sz="1100" dirty="0" err="1">
                <a:solidFill>
                  <a:srgbClr val="004A84"/>
                </a:solidFill>
                <a:latin typeface="Work Sans" panose="00000500000000000000" pitchFamily="2" charset="0"/>
              </a:rPr>
              <a:t>feugait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nulla</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facilisi</a:t>
            </a:r>
            <a:r>
              <a:rPr lang="es-CO" sz="1100" dirty="0">
                <a:solidFill>
                  <a:srgbClr val="004A84"/>
                </a:solidFill>
                <a:latin typeface="Work Sans" panose="00000500000000000000" pitchFamily="2" charset="0"/>
              </a:rPr>
              <a:t>.</a:t>
            </a:r>
          </a:p>
          <a:p>
            <a:endParaRPr lang="es-CO" sz="1100" dirty="0">
              <a:solidFill>
                <a:srgbClr val="004A84"/>
              </a:solidFill>
              <a:latin typeface="Work Sans" panose="00000500000000000000" pitchFamily="2" charset="0"/>
            </a:endParaRPr>
          </a:p>
          <a:p>
            <a:r>
              <a:rPr lang="es-CO" sz="1100" dirty="0" err="1">
                <a:solidFill>
                  <a:srgbClr val="004A84"/>
                </a:solidFill>
                <a:latin typeface="Work Sans" panose="00000500000000000000" pitchFamily="2" charset="0"/>
              </a:rPr>
              <a:t>Lorem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ipsum</a:t>
            </a:r>
            <a:r>
              <a:rPr lang="es-CO" sz="1100" dirty="0">
                <a:solidFill>
                  <a:srgbClr val="004A84"/>
                </a:solidFill>
                <a:latin typeface="Work Sans" panose="00000500000000000000" pitchFamily="2" charset="0"/>
              </a:rPr>
              <a:t> dolor </a:t>
            </a:r>
            <a:r>
              <a:rPr lang="es-CO" sz="1100" dirty="0" err="1">
                <a:solidFill>
                  <a:srgbClr val="004A84"/>
                </a:solidFill>
                <a:latin typeface="Work Sans" panose="00000500000000000000" pitchFamily="2" charset="0"/>
              </a:rPr>
              <a:t>sit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amet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ectetuer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adipiscing</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elit</a:t>
            </a:r>
            <a:r>
              <a:rPr lang="es-CO" sz="1100" dirty="0">
                <a:solidFill>
                  <a:srgbClr val="004A84"/>
                </a:solidFill>
                <a:latin typeface="Work Sans" panose="00000500000000000000" pitchFamily="2" charset="0"/>
              </a:rPr>
              <a:t>, sed </a:t>
            </a:r>
            <a:r>
              <a:rPr lang="es-CO" sz="1100" dirty="0" err="1">
                <a:solidFill>
                  <a:srgbClr val="004A84"/>
                </a:solidFill>
                <a:latin typeface="Work Sans" panose="00000500000000000000" pitchFamily="2" charset="0"/>
              </a:rPr>
              <a:t>diam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nonummy</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nibh</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euismod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tincidunt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laoreet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magna </a:t>
            </a:r>
            <a:r>
              <a:rPr lang="es-CO" sz="1100" dirty="0" err="1">
                <a:solidFill>
                  <a:srgbClr val="004A84"/>
                </a:solidFill>
                <a:latin typeface="Work Sans" panose="00000500000000000000" pitchFamily="2" charset="0"/>
              </a:rPr>
              <a:t>aliquam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erat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volutpat</a:t>
            </a:r>
            <a:r>
              <a:rPr lang="es-CO" sz="1100" dirty="0">
                <a:solidFill>
                  <a:srgbClr val="004A84"/>
                </a:solidFill>
                <a:latin typeface="Work Sans" panose="00000500000000000000" pitchFamily="2" charset="0"/>
              </a:rPr>
              <a:t>.</a:t>
            </a:r>
            <a:endParaRPr lang="es-CO" dirty="0"/>
          </a:p>
        </p:txBody>
      </p:sp>
      <p:sp>
        <p:nvSpPr>
          <p:cNvPr id="5" name="Marcador de fecha 4"/>
          <p:cNvSpPr>
            <a:spLocks noGrp="1"/>
          </p:cNvSpPr>
          <p:nvPr>
            <p:ph type="dt" sz="half" idx="10"/>
          </p:nvPr>
        </p:nvSpPr>
        <p:spPr/>
        <p:txBody>
          <a:bodyPr/>
          <a:lstStyle/>
          <a:p>
            <a:fld id="{27905D57-F4E3-4949-8A38-A9A00CEDA6CE}" type="datetimeFigureOut">
              <a:rPr lang="es-CO" smtClean="0"/>
              <a:t>12/11/2020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BD910333-97AC-4699-A9FC-B877EE347CD9}" type="slidenum">
              <a:rPr lang="es-CO" smtClean="0"/>
              <a:t>‹Nº›</a:t>
            </a:fld>
            <a:endParaRPr lang="es-CO"/>
          </a:p>
        </p:txBody>
      </p:sp>
    </p:spTree>
    <p:extLst>
      <p:ext uri="{BB962C8B-B14F-4D97-AF65-F5344CB8AC3E}">
        <p14:creationId xmlns:p14="http://schemas.microsoft.com/office/powerpoint/2010/main" val="900320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Dos objetos">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4483100" y="888999"/>
            <a:ext cx="7315200" cy="801689"/>
          </a:xfrm>
          <a:prstGeom prst="rect">
            <a:avLst/>
          </a:prstGeom>
        </p:spPr>
        <p:txBody>
          <a:bodyPr/>
          <a:lstStyle>
            <a:lvl1pPr>
              <a:defRPr sz="4400"/>
            </a:lvl1pPr>
          </a:lstStyle>
          <a:p>
            <a:r>
              <a:rPr lang="es-ES" sz="4000" spc="-150" dirty="0">
                <a:solidFill>
                  <a:srgbClr val="004A84"/>
                </a:solidFill>
                <a:latin typeface="Work Sans" panose="00000500000000000000" pitchFamily="2" charset="0"/>
              </a:rPr>
              <a:t>Título</a:t>
            </a:r>
            <a:endParaRPr lang="es-CO" dirty="0"/>
          </a:p>
        </p:txBody>
      </p:sp>
      <p:sp>
        <p:nvSpPr>
          <p:cNvPr id="3" name="Marcador de contenido 2"/>
          <p:cNvSpPr>
            <a:spLocks noGrp="1"/>
          </p:cNvSpPr>
          <p:nvPr>
            <p:ph sz="half" idx="1"/>
          </p:nvPr>
        </p:nvSpPr>
        <p:spPr>
          <a:xfrm>
            <a:off x="0" y="0"/>
            <a:ext cx="4206240" cy="6858000"/>
          </a:xfrm>
          <a:prstGeom prst="rect">
            <a:avLst/>
          </a:prstGeom>
        </p:spPr>
        <p:txBody>
          <a:bodyPr/>
          <a:lstStyle>
            <a:lvl1pPr marL="0" indent="0">
              <a:buNone/>
              <a:defRPr/>
            </a:lvl1pPr>
          </a:lstStyle>
          <a:p>
            <a:pPr lvl="0"/>
            <a:endParaRPr lang="es-CO" dirty="0"/>
          </a:p>
        </p:txBody>
      </p:sp>
      <p:sp>
        <p:nvSpPr>
          <p:cNvPr id="4" name="Marcador de contenido 3"/>
          <p:cNvSpPr>
            <a:spLocks noGrp="1"/>
          </p:cNvSpPr>
          <p:nvPr>
            <p:ph sz="half" idx="2" hasCustomPrompt="1"/>
          </p:nvPr>
        </p:nvSpPr>
        <p:spPr>
          <a:xfrm>
            <a:off x="4483100" y="1825625"/>
            <a:ext cx="7315200" cy="3990975"/>
          </a:xfrm>
          <a:prstGeom prst="rect">
            <a:avLst/>
          </a:prstGeom>
        </p:spPr>
        <p:txBody>
          <a:bodyPr>
            <a:normAutofit/>
          </a:bodyPr>
          <a:lstStyle>
            <a:lvl1pPr marL="0" indent="0">
              <a:buNone/>
              <a:defRPr sz="1100"/>
            </a:lvl1pPr>
          </a:lstStyle>
          <a:p>
            <a:r>
              <a:rPr lang="es-CO" sz="1100" dirty="0" err="1">
                <a:solidFill>
                  <a:srgbClr val="004A84"/>
                </a:solidFill>
                <a:latin typeface="Work Sans" panose="00000500000000000000" pitchFamily="2" charset="0"/>
              </a:rPr>
              <a:t>Lorem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ipsum</a:t>
            </a:r>
            <a:r>
              <a:rPr lang="es-CO" sz="1100" dirty="0">
                <a:solidFill>
                  <a:srgbClr val="004A84"/>
                </a:solidFill>
                <a:latin typeface="Work Sans" panose="00000500000000000000" pitchFamily="2" charset="0"/>
              </a:rPr>
              <a:t> dolor </a:t>
            </a:r>
            <a:r>
              <a:rPr lang="es-CO" sz="1100" dirty="0" err="1">
                <a:solidFill>
                  <a:srgbClr val="004A84"/>
                </a:solidFill>
                <a:latin typeface="Work Sans" panose="00000500000000000000" pitchFamily="2" charset="0"/>
              </a:rPr>
              <a:t>sit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amet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consectetuer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adipiscing</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elit</a:t>
            </a:r>
            <a:r>
              <a:rPr lang="es-CO" sz="1100" dirty="0">
                <a:solidFill>
                  <a:srgbClr val="004A84"/>
                </a:solidFill>
                <a:latin typeface="Work Sans" panose="00000500000000000000" pitchFamily="2" charset="0"/>
              </a:rPr>
              <a:t>, sed </a:t>
            </a:r>
            <a:r>
              <a:rPr lang="es-CO" sz="1100" dirty="0" err="1">
                <a:solidFill>
                  <a:srgbClr val="004A84"/>
                </a:solidFill>
                <a:latin typeface="Work Sans" panose="00000500000000000000" pitchFamily="2" charset="0"/>
              </a:rPr>
              <a:t>diam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nonummy</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nibh</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euismod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tincidunt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laoreet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magna </a:t>
            </a:r>
            <a:r>
              <a:rPr lang="es-CO" sz="1100" dirty="0" err="1">
                <a:solidFill>
                  <a:srgbClr val="004A84"/>
                </a:solidFill>
                <a:latin typeface="Work Sans" panose="00000500000000000000" pitchFamily="2" charset="0"/>
              </a:rPr>
              <a:t>aliquam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erat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volutpat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wisi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enim</a:t>
            </a:r>
            <a:r>
              <a:rPr lang="es-CO" sz="1100" dirty="0">
                <a:solidFill>
                  <a:srgbClr val="004A84"/>
                </a:solidFill>
                <a:latin typeface="Work Sans" panose="00000500000000000000" pitchFamily="2" charset="0"/>
              </a:rPr>
              <a:t> ad </a:t>
            </a:r>
            <a:r>
              <a:rPr lang="es-CO" sz="1100" dirty="0" err="1">
                <a:solidFill>
                  <a:srgbClr val="004A84"/>
                </a:solidFill>
                <a:latin typeface="Work Sans" panose="00000500000000000000" pitchFamily="2" charset="0"/>
              </a:rPr>
              <a:t>minim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veniam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quis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nostrud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exerci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tation</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ullamcorper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suscipit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lobortis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nisl</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aliquip</a:t>
            </a:r>
            <a:r>
              <a:rPr lang="es-CO" sz="1100" dirty="0">
                <a:solidFill>
                  <a:srgbClr val="004A84"/>
                </a:solidFill>
                <a:latin typeface="Work Sans" panose="00000500000000000000" pitchFamily="2" charset="0"/>
              </a:rPr>
              <a:t> ex </a:t>
            </a:r>
            <a:r>
              <a:rPr lang="es-CO" sz="1100" dirty="0" err="1">
                <a:solidFill>
                  <a:srgbClr val="004A84"/>
                </a:solidFill>
                <a:latin typeface="Work Sans" panose="00000500000000000000" pitchFamily="2" charset="0"/>
              </a:rPr>
              <a:t>ea</a:t>
            </a:r>
            <a:r>
              <a:rPr lang="es-CO" sz="1100" dirty="0">
                <a:solidFill>
                  <a:srgbClr val="004A84"/>
                </a:solidFill>
                <a:latin typeface="Work Sans" panose="00000500000000000000" pitchFamily="2" charset="0"/>
              </a:rPr>
              <a:t> commodo </a:t>
            </a:r>
            <a:r>
              <a:rPr lang="es-CO" sz="1100" dirty="0" err="1">
                <a:solidFill>
                  <a:srgbClr val="004A84"/>
                </a:solidFill>
                <a:latin typeface="Work Sans" panose="00000500000000000000" pitchFamily="2" charset="0"/>
              </a:rPr>
              <a:t>consequat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autem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iriure</a:t>
            </a:r>
            <a:r>
              <a:rPr lang="es-CO" sz="1100" dirty="0">
                <a:solidFill>
                  <a:srgbClr val="004A84"/>
                </a:solidFill>
                <a:latin typeface="Work Sans" panose="00000500000000000000" pitchFamily="2" charset="0"/>
              </a:rPr>
              <a:t> dolor in </a:t>
            </a:r>
            <a:r>
              <a:rPr lang="es-CO" sz="1100" dirty="0" err="1">
                <a:solidFill>
                  <a:srgbClr val="004A84"/>
                </a:solidFill>
                <a:latin typeface="Work Sans" panose="00000500000000000000" pitchFamily="2" charset="0"/>
              </a:rPr>
              <a:t>hendrerit</a:t>
            </a:r>
            <a:r>
              <a:rPr lang="es-CO" sz="1100" dirty="0">
                <a:solidFill>
                  <a:srgbClr val="004A84"/>
                </a:solidFill>
                <a:latin typeface="Work Sans" panose="00000500000000000000" pitchFamily="2" charset="0"/>
              </a:rPr>
              <a:t> in </a:t>
            </a:r>
            <a:r>
              <a:rPr lang="es-CO" sz="1100" dirty="0" err="1">
                <a:solidFill>
                  <a:srgbClr val="004A84"/>
                </a:solidFill>
                <a:latin typeface="Work Sans" panose="00000500000000000000" pitchFamily="2" charset="0"/>
              </a:rPr>
              <a:t>vulputate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esse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molestie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consequat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vel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illum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feugiat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nulla</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facilisis</a:t>
            </a:r>
            <a:r>
              <a:rPr lang="es-CO" sz="1100" dirty="0">
                <a:solidFill>
                  <a:srgbClr val="004A84"/>
                </a:solidFill>
                <a:latin typeface="Work Sans" panose="00000500000000000000" pitchFamily="2" charset="0"/>
              </a:rPr>
              <a:t> at vero eros et </a:t>
            </a:r>
            <a:r>
              <a:rPr lang="es-CO" sz="1100" dirty="0" err="1">
                <a:solidFill>
                  <a:srgbClr val="004A84"/>
                </a:solidFill>
                <a:latin typeface="Work Sans" panose="00000500000000000000" pitchFamily="2" charset="0"/>
              </a:rPr>
              <a:t>accumsan</a:t>
            </a:r>
            <a:r>
              <a:rPr lang="es-CO" sz="1100" dirty="0">
                <a:solidFill>
                  <a:srgbClr val="004A84"/>
                </a:solidFill>
                <a:latin typeface="Work Sans" panose="00000500000000000000" pitchFamily="2" charset="0"/>
              </a:rPr>
              <a:t> et </a:t>
            </a:r>
            <a:r>
              <a:rPr lang="es-CO" sz="1100" dirty="0" err="1">
                <a:solidFill>
                  <a:srgbClr val="004A84"/>
                </a:solidFill>
                <a:latin typeface="Work Sans" panose="00000500000000000000" pitchFamily="2" charset="0"/>
              </a:rPr>
              <a:t>iusto</a:t>
            </a:r>
            <a:r>
              <a:rPr lang="es-CO" sz="1100" dirty="0">
                <a:solidFill>
                  <a:srgbClr val="004A84"/>
                </a:solidFill>
                <a:latin typeface="Work Sans" panose="00000500000000000000" pitchFamily="2" charset="0"/>
              </a:rPr>
              <a:t> odio </a:t>
            </a:r>
            <a:r>
              <a:rPr lang="es-CO" sz="1100" dirty="0" err="1">
                <a:solidFill>
                  <a:srgbClr val="004A84"/>
                </a:solidFill>
                <a:latin typeface="Work Sans" panose="00000500000000000000" pitchFamily="2" charset="0"/>
              </a:rPr>
              <a:t>dignissim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qui</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blandit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praesent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luptatum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zzril</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delenit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augue</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duis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te </a:t>
            </a:r>
            <a:r>
              <a:rPr lang="es-CO" sz="1100" dirty="0" err="1">
                <a:solidFill>
                  <a:srgbClr val="004A84"/>
                </a:solidFill>
                <a:latin typeface="Work Sans" panose="00000500000000000000" pitchFamily="2" charset="0"/>
              </a:rPr>
              <a:t>feugait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nulla</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facilisi</a:t>
            </a:r>
            <a:r>
              <a:rPr lang="es-CO" sz="1100" dirty="0">
                <a:solidFill>
                  <a:srgbClr val="004A84"/>
                </a:solidFill>
                <a:latin typeface="Work Sans" panose="00000500000000000000" pitchFamily="2" charset="0"/>
              </a:rPr>
              <a:t>.</a:t>
            </a:r>
          </a:p>
          <a:p>
            <a:endParaRPr lang="es-CO" sz="1100" dirty="0">
              <a:solidFill>
                <a:srgbClr val="004A84"/>
              </a:solidFill>
              <a:latin typeface="Work Sans" panose="00000500000000000000" pitchFamily="2" charset="0"/>
            </a:endParaRPr>
          </a:p>
          <a:p>
            <a:r>
              <a:rPr lang="es-CO" sz="1100" dirty="0" err="1">
                <a:solidFill>
                  <a:srgbClr val="004A84"/>
                </a:solidFill>
                <a:latin typeface="Work Sans" panose="00000500000000000000" pitchFamily="2" charset="0"/>
              </a:rPr>
              <a:t>Lorem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ipsum</a:t>
            </a:r>
            <a:r>
              <a:rPr lang="es-CO" sz="1100" dirty="0">
                <a:solidFill>
                  <a:srgbClr val="004A84"/>
                </a:solidFill>
                <a:latin typeface="Work Sans" panose="00000500000000000000" pitchFamily="2" charset="0"/>
              </a:rPr>
              <a:t> dolor </a:t>
            </a:r>
            <a:r>
              <a:rPr lang="es-CO" sz="1100" dirty="0" err="1">
                <a:solidFill>
                  <a:srgbClr val="004A84"/>
                </a:solidFill>
                <a:latin typeface="Work Sans" panose="00000500000000000000" pitchFamily="2" charset="0"/>
              </a:rPr>
              <a:t>sit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amet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cons</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ectetuer</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adipiscing</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elit</a:t>
            </a:r>
            <a:r>
              <a:rPr lang="es-CO" sz="1100" dirty="0">
                <a:solidFill>
                  <a:srgbClr val="004A84"/>
                </a:solidFill>
                <a:latin typeface="Work Sans" panose="00000500000000000000" pitchFamily="2" charset="0"/>
              </a:rPr>
              <a:t>, sed </a:t>
            </a:r>
            <a:r>
              <a:rPr lang="es-CO" sz="1100" dirty="0" err="1">
                <a:solidFill>
                  <a:srgbClr val="004A84"/>
                </a:solidFill>
                <a:latin typeface="Work Sans" panose="00000500000000000000" pitchFamily="2" charset="0"/>
              </a:rPr>
              <a:t>diam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nonummy</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nibh</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euismod</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tincidunt</a:t>
            </a:r>
            <a:r>
              <a:rPr lang="es-CO" sz="1100" dirty="0">
                <a:solidFill>
                  <a:srgbClr val="004A84"/>
                </a:solidFill>
                <a:latin typeface="Work Sans" panose="00000500000000000000" pitchFamily="2" charset="0"/>
              </a:rPr>
              <a:t> ut </a:t>
            </a:r>
            <a:r>
              <a:rPr lang="es-CO" sz="1100" dirty="0" err="1">
                <a:solidFill>
                  <a:srgbClr val="004A84"/>
                </a:solidFill>
                <a:latin typeface="Work Sans" panose="00000500000000000000" pitchFamily="2" charset="0"/>
              </a:rPr>
              <a:t>laoreet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dolore</a:t>
            </a:r>
            <a:r>
              <a:rPr lang="es-CO" sz="1100" dirty="0">
                <a:solidFill>
                  <a:srgbClr val="004A84"/>
                </a:solidFill>
                <a:latin typeface="Work Sans" panose="00000500000000000000" pitchFamily="2" charset="0"/>
              </a:rPr>
              <a:t> magna </a:t>
            </a:r>
            <a:r>
              <a:rPr lang="es-CO" sz="1100" dirty="0" err="1">
                <a:solidFill>
                  <a:srgbClr val="004A84"/>
                </a:solidFill>
                <a:latin typeface="Work Sans" panose="00000500000000000000" pitchFamily="2" charset="0"/>
              </a:rPr>
              <a:t>aliquam</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erat</a:t>
            </a:r>
            <a:r>
              <a:rPr lang="es-CO" sz="1100" dirty="0">
                <a:solidFill>
                  <a:srgbClr val="004A84"/>
                </a:solidFill>
                <a:latin typeface="Work Sans" panose="00000500000000000000" pitchFamily="2" charset="0"/>
              </a:rPr>
              <a:t> </a:t>
            </a:r>
            <a:r>
              <a:rPr lang="es-CO" sz="1100" dirty="0" err="1">
                <a:solidFill>
                  <a:srgbClr val="004A84"/>
                </a:solidFill>
                <a:latin typeface="Work Sans" panose="00000500000000000000" pitchFamily="2" charset="0"/>
              </a:rPr>
              <a:t>volutpat</a:t>
            </a:r>
            <a:r>
              <a:rPr lang="es-CO" sz="1100" dirty="0">
                <a:solidFill>
                  <a:srgbClr val="004A84"/>
                </a:solidFill>
                <a:latin typeface="Work Sans" panose="00000500000000000000" pitchFamily="2" charset="0"/>
              </a:rPr>
              <a:t>.</a:t>
            </a:r>
            <a:endParaRPr lang="es-CO" dirty="0"/>
          </a:p>
        </p:txBody>
      </p:sp>
      <p:sp>
        <p:nvSpPr>
          <p:cNvPr id="10" name="Marcador de fecha 3"/>
          <p:cNvSpPr>
            <a:spLocks noGrp="1"/>
          </p:cNvSpPr>
          <p:nvPr>
            <p:ph type="dt" sz="half" idx="10"/>
          </p:nvPr>
        </p:nvSpPr>
        <p:spPr>
          <a:xfrm>
            <a:off x="4381500" y="6534149"/>
            <a:ext cx="2743200" cy="2635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7905D57-F4E3-4949-8A38-A9A00CEDA6CE}" type="datetimeFigureOut">
              <a:rPr lang="es-CO" smtClean="0"/>
              <a:pPr/>
              <a:t>12/11/2020</a:t>
            </a:fld>
            <a:endParaRPr lang="es-CO"/>
          </a:p>
        </p:txBody>
      </p:sp>
      <p:sp>
        <p:nvSpPr>
          <p:cNvPr id="11" name="Marcador de pie de página 4"/>
          <p:cNvSpPr>
            <a:spLocks noGrp="1"/>
          </p:cNvSpPr>
          <p:nvPr>
            <p:ph type="ftr" sz="quarter" idx="3"/>
          </p:nvPr>
        </p:nvSpPr>
        <p:spPr>
          <a:xfrm>
            <a:off x="7372350" y="6534149"/>
            <a:ext cx="3124200" cy="2635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12" name="Marcador de número de diapositiva 5"/>
          <p:cNvSpPr>
            <a:spLocks noGrp="1"/>
          </p:cNvSpPr>
          <p:nvPr>
            <p:ph type="sldNum" sz="quarter" idx="4"/>
          </p:nvPr>
        </p:nvSpPr>
        <p:spPr>
          <a:xfrm>
            <a:off x="10744200" y="6534149"/>
            <a:ext cx="1162050" cy="2635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0333-97AC-4699-A9FC-B877EE347CD9}" type="slidenum">
              <a:rPr lang="es-CO" smtClean="0"/>
              <a:t>‹Nº›</a:t>
            </a:fld>
            <a:endParaRPr lang="es-CO"/>
          </a:p>
        </p:txBody>
      </p:sp>
    </p:spTree>
    <p:extLst>
      <p:ext uri="{BB962C8B-B14F-4D97-AF65-F5344CB8AC3E}">
        <p14:creationId xmlns:p14="http://schemas.microsoft.com/office/powerpoint/2010/main" val="216461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27905D57-F4E3-4949-8A38-A9A00CEDA6CE}" type="datetimeFigureOut">
              <a:rPr lang="es-CO" smtClean="0"/>
              <a:t>12/11/2020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BD910333-97AC-4699-A9FC-B877EE347CD9}" type="slidenum">
              <a:rPr lang="es-CO" smtClean="0"/>
              <a:t>‹Nº›</a:t>
            </a:fld>
            <a:endParaRPr lang="es-CO"/>
          </a:p>
        </p:txBody>
      </p:sp>
      <p:sp>
        <p:nvSpPr>
          <p:cNvPr id="5" name="Marcador de contenido 2"/>
          <p:cNvSpPr>
            <a:spLocks noGrp="1"/>
          </p:cNvSpPr>
          <p:nvPr>
            <p:ph sz="half" idx="1" hasCustomPrompt="1"/>
          </p:nvPr>
        </p:nvSpPr>
        <p:spPr>
          <a:xfrm>
            <a:off x="925444" y="1782968"/>
            <a:ext cx="3098800" cy="2235200"/>
          </a:xfrm>
          <a:prstGeom prst="rect">
            <a:avLst/>
          </a:prstGeom>
        </p:spPr>
        <p:txBody>
          <a:bodyPr/>
          <a:lstStyle>
            <a:lvl1pPr marL="0" indent="0">
              <a:buNone/>
              <a:defRPr sz="2800"/>
            </a:lvl1pPr>
          </a:lstStyle>
          <a:p>
            <a:pPr lvl="0"/>
            <a:r>
              <a:rPr lang="es-ES" sz="4000" spc="-150" dirty="0">
                <a:solidFill>
                  <a:srgbClr val="004A84"/>
                </a:solidFill>
                <a:latin typeface="Work Sans" panose="00000500000000000000" pitchFamily="2" charset="0"/>
              </a:rPr>
              <a:t>Texto – grafica e imagen</a:t>
            </a:r>
            <a:endParaRPr lang="es-CO" dirty="0"/>
          </a:p>
        </p:txBody>
      </p:sp>
      <p:sp>
        <p:nvSpPr>
          <p:cNvPr id="6" name="Marcador de contenido 2"/>
          <p:cNvSpPr>
            <a:spLocks noGrp="1"/>
          </p:cNvSpPr>
          <p:nvPr>
            <p:ph sz="half" idx="13" hasCustomPrompt="1"/>
          </p:nvPr>
        </p:nvSpPr>
        <p:spPr>
          <a:xfrm>
            <a:off x="45703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4000" spc="-150" dirty="0">
                <a:solidFill>
                  <a:srgbClr val="004A84"/>
                </a:solidFill>
                <a:latin typeface="Work Sans" panose="00000500000000000000" pitchFamily="2" charset="0"/>
              </a:rPr>
              <a:t>Texto – grafica e imagen</a:t>
            </a:r>
            <a:endParaRPr lang="es-CO" dirty="0"/>
          </a:p>
        </p:txBody>
      </p:sp>
      <p:sp>
        <p:nvSpPr>
          <p:cNvPr id="7" name="Marcador de contenido 2"/>
          <p:cNvSpPr>
            <a:spLocks noGrp="1"/>
          </p:cNvSpPr>
          <p:nvPr>
            <p:ph sz="half" idx="14" hasCustomPrompt="1"/>
          </p:nvPr>
        </p:nvSpPr>
        <p:spPr>
          <a:xfrm>
            <a:off x="8215244" y="1782968"/>
            <a:ext cx="3098800" cy="22352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sz="4000" spc="-150" dirty="0">
                <a:solidFill>
                  <a:srgbClr val="004A84"/>
                </a:solidFill>
                <a:latin typeface="Work Sans" panose="00000500000000000000" pitchFamily="2" charset="0"/>
              </a:rPr>
              <a:t>Texto – grafica e imagen</a:t>
            </a:r>
            <a:endParaRPr lang="es-CO" dirty="0"/>
          </a:p>
        </p:txBody>
      </p:sp>
      <p:sp>
        <p:nvSpPr>
          <p:cNvPr id="9" name="Marcador de contenido 3"/>
          <p:cNvSpPr>
            <a:spLocks noGrp="1"/>
          </p:cNvSpPr>
          <p:nvPr>
            <p:ph sz="half" idx="2" hasCustomPrompt="1"/>
          </p:nvPr>
        </p:nvSpPr>
        <p:spPr>
          <a:xfrm>
            <a:off x="910536" y="4146272"/>
            <a:ext cx="3113708" cy="1220857"/>
          </a:xfrm>
          <a:prstGeom prst="rect">
            <a:avLst/>
          </a:prstGeom>
        </p:spPr>
        <p:txBody>
          <a:bodyPr>
            <a:normAutofit/>
          </a:bodyPr>
          <a:lstStyle>
            <a:lvl1pPr marL="0" indent="0">
              <a:buNone/>
              <a:defRPr sz="1100"/>
            </a:lvl1pPr>
          </a:lstStyle>
          <a:p>
            <a:r>
              <a:rPr lang="es-CO" sz="1100" dirty="0">
                <a:solidFill>
                  <a:srgbClr val="004A84"/>
                </a:solidFill>
                <a:latin typeface="Work Sans" panose="00000500000000000000" pitchFamily="2" charset="0"/>
              </a:rPr>
              <a:t>Texto</a:t>
            </a:r>
            <a:endParaRPr lang="es-CO" dirty="0"/>
          </a:p>
        </p:txBody>
      </p:sp>
      <p:sp>
        <p:nvSpPr>
          <p:cNvPr id="10" name="Marcador de contenido 3"/>
          <p:cNvSpPr>
            <a:spLocks noGrp="1"/>
          </p:cNvSpPr>
          <p:nvPr>
            <p:ph sz="half" idx="15" hasCustomPrompt="1"/>
          </p:nvPr>
        </p:nvSpPr>
        <p:spPr>
          <a:xfrm>
            <a:off x="4552398" y="4146272"/>
            <a:ext cx="3113708" cy="1220857"/>
          </a:xfrm>
          <a:prstGeom prst="rect">
            <a:avLst/>
          </a:prstGeom>
        </p:spPr>
        <p:txBody>
          <a:bodyPr>
            <a:normAutofit/>
          </a:bodyPr>
          <a:lstStyle>
            <a:lvl1pPr marL="0" indent="0">
              <a:buNone/>
              <a:defRPr sz="1100"/>
            </a:lvl1pPr>
          </a:lstStyle>
          <a:p>
            <a:r>
              <a:rPr lang="es-CO" sz="1100" dirty="0">
                <a:solidFill>
                  <a:srgbClr val="004A84"/>
                </a:solidFill>
                <a:latin typeface="Work Sans" panose="00000500000000000000" pitchFamily="2" charset="0"/>
              </a:rPr>
              <a:t>Texto</a:t>
            </a:r>
            <a:endParaRPr lang="es-CO" dirty="0"/>
          </a:p>
        </p:txBody>
      </p:sp>
      <p:sp>
        <p:nvSpPr>
          <p:cNvPr id="11" name="Marcador de contenido 3"/>
          <p:cNvSpPr>
            <a:spLocks noGrp="1"/>
          </p:cNvSpPr>
          <p:nvPr>
            <p:ph sz="half" idx="16" hasCustomPrompt="1"/>
          </p:nvPr>
        </p:nvSpPr>
        <p:spPr>
          <a:xfrm>
            <a:off x="8200336" y="4146271"/>
            <a:ext cx="3113708" cy="1220857"/>
          </a:xfrm>
          <a:prstGeom prst="rect">
            <a:avLst/>
          </a:prstGeom>
        </p:spPr>
        <p:txBody>
          <a:bodyPr>
            <a:normAutofit/>
          </a:bodyPr>
          <a:lstStyle>
            <a:lvl1pPr marL="0" indent="0">
              <a:buNone/>
              <a:defRPr sz="1100"/>
            </a:lvl1pPr>
          </a:lstStyle>
          <a:p>
            <a:r>
              <a:rPr lang="es-CO" sz="1100" dirty="0">
                <a:solidFill>
                  <a:srgbClr val="004A84"/>
                </a:solidFill>
                <a:latin typeface="Work Sans" panose="00000500000000000000" pitchFamily="2" charset="0"/>
              </a:rPr>
              <a:t>Texto</a:t>
            </a:r>
            <a:endParaRPr lang="es-CO" dirty="0"/>
          </a:p>
        </p:txBody>
      </p:sp>
      <p:sp>
        <p:nvSpPr>
          <p:cNvPr id="12" name="Título 1"/>
          <p:cNvSpPr>
            <a:spLocks noGrp="1"/>
          </p:cNvSpPr>
          <p:nvPr>
            <p:ph type="title" hasCustomPrompt="1"/>
          </p:nvPr>
        </p:nvSpPr>
        <p:spPr>
          <a:xfrm>
            <a:off x="381000" y="547686"/>
            <a:ext cx="10972800" cy="801689"/>
          </a:xfrm>
          <a:prstGeom prst="rect">
            <a:avLst/>
          </a:prstGeom>
        </p:spPr>
        <p:txBody>
          <a:bodyPr/>
          <a:lstStyle>
            <a:lvl1pPr>
              <a:defRPr sz="4400"/>
            </a:lvl1pPr>
          </a:lstStyle>
          <a:p>
            <a:r>
              <a:rPr lang="es-ES" sz="4000" spc="-150" dirty="0">
                <a:solidFill>
                  <a:srgbClr val="004A84"/>
                </a:solidFill>
                <a:latin typeface="Work Sans" panose="00000500000000000000" pitchFamily="2" charset="0"/>
              </a:rPr>
              <a:t>Título</a:t>
            </a:r>
            <a:endParaRPr lang="es-CO" dirty="0"/>
          </a:p>
        </p:txBody>
      </p:sp>
    </p:spTree>
    <p:extLst>
      <p:ext uri="{BB962C8B-B14F-4D97-AF65-F5344CB8AC3E}">
        <p14:creationId xmlns:p14="http://schemas.microsoft.com/office/powerpoint/2010/main" val="3046673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p:cNvSpPr>
            <a:spLocks noGrp="1"/>
          </p:cNvSpPr>
          <p:nvPr>
            <p:ph type="dt" sz="half" idx="10"/>
          </p:nvPr>
        </p:nvSpPr>
        <p:spPr/>
        <p:txBody>
          <a:bodyPr/>
          <a:lstStyle/>
          <a:p>
            <a:fld id="{27905D57-F4E3-4949-8A38-A9A00CEDA6CE}" type="datetimeFigureOut">
              <a:rPr lang="es-CO" smtClean="0"/>
              <a:t>12/11/2020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BD910333-97AC-4699-A9FC-B877EE347CD9}" type="slidenum">
              <a:rPr lang="es-CO" smtClean="0"/>
              <a:t>‹Nº›</a:t>
            </a:fld>
            <a:endParaRPr lang="es-CO"/>
          </a:p>
        </p:txBody>
      </p:sp>
      <p:sp>
        <p:nvSpPr>
          <p:cNvPr id="6" name="Título 1"/>
          <p:cNvSpPr>
            <a:spLocks noGrp="1"/>
          </p:cNvSpPr>
          <p:nvPr>
            <p:ph type="title" hasCustomPrompt="1"/>
          </p:nvPr>
        </p:nvSpPr>
        <p:spPr>
          <a:xfrm>
            <a:off x="381000" y="547686"/>
            <a:ext cx="10972800" cy="801689"/>
          </a:xfrm>
          <a:prstGeom prst="rect">
            <a:avLst/>
          </a:prstGeom>
        </p:spPr>
        <p:txBody>
          <a:bodyPr/>
          <a:lstStyle>
            <a:lvl1pPr>
              <a:defRPr sz="4400"/>
            </a:lvl1pPr>
          </a:lstStyle>
          <a:p>
            <a:r>
              <a:rPr lang="es-ES" sz="4000" spc="-150" dirty="0">
                <a:solidFill>
                  <a:srgbClr val="004A84"/>
                </a:solidFill>
                <a:latin typeface="Work Sans" panose="00000500000000000000" pitchFamily="2" charset="0"/>
              </a:rPr>
              <a:t>Título</a:t>
            </a:r>
            <a:endParaRPr lang="es-CO" dirty="0"/>
          </a:p>
        </p:txBody>
      </p:sp>
    </p:spTree>
    <p:extLst>
      <p:ext uri="{BB962C8B-B14F-4D97-AF65-F5344CB8AC3E}">
        <p14:creationId xmlns:p14="http://schemas.microsoft.com/office/powerpoint/2010/main" val="1650731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004984"/>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11/12/2020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extLst>
      <p:ext uri="{BB962C8B-B14F-4D97-AF65-F5344CB8AC3E}">
        <p14:creationId xmlns:p14="http://schemas.microsoft.com/office/powerpoint/2010/main" val="13146679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CO"/>
          </a:p>
        </p:txBody>
      </p:sp>
      <p:sp>
        <p:nvSpPr>
          <p:cNvPr id="4" name="Marcador de fecha 3">
            <a:extLst>
              <a:ext uri="{FF2B5EF4-FFF2-40B4-BE49-F238E27FC236}">
                <a16:creationId xmlns:a16="http://schemas.microsoft.com/office/drawing/2014/main" id="{869B4F33-EFE8-4BA3-853B-FCA2ED40007D}"/>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F53239D-9023-4951-AF59-8FEF4C68D882}"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25FD4D6F-D4FE-4A2E-BD45-420265E308B0}"/>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10D225C2-475A-48B9-87A4-4731AE35750F}"/>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00E40B3-27FB-4DF3-AF01-54AC0E299D75}"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46520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0BC9A7C-3360-4553-8B0A-93946D4C838A}"/>
              </a:ext>
            </a:extLst>
          </p:cNvPr>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3710E14-3BFA-4347-9203-CF1EDCCB4092}"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FC377F3E-2370-4789-BD96-3805BB12CA3C}"/>
              </a:ext>
            </a:extLst>
          </p:cNvPr>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DC38AD16-F480-4BF0-BBF7-815EB3045C3C}"/>
              </a:ext>
            </a:extLst>
          </p:cNvPr>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16A6021-7FF9-4E96-839E-81F4C216F617}"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20397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3" Type="http://schemas.openxmlformats.org/officeDocument/2006/relationships/slideLayout" Target="../slideLayouts/slideLayout10.xml"/><Relationship Id="rId21" Type="http://schemas.openxmlformats.org/officeDocument/2006/relationships/theme" Target="../theme/theme2.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65" y="0"/>
            <a:ext cx="12192765" cy="6857572"/>
          </a:xfrm>
          <a:prstGeom prst="rect">
            <a:avLst/>
          </a:prstGeom>
        </p:spPr>
      </p:pic>
      <p:sp>
        <p:nvSpPr>
          <p:cNvPr id="4" name="Marcador de fecha 3"/>
          <p:cNvSpPr>
            <a:spLocks noGrp="1"/>
          </p:cNvSpPr>
          <p:nvPr>
            <p:ph type="dt" sz="half" idx="2"/>
          </p:nvPr>
        </p:nvSpPr>
        <p:spPr>
          <a:xfrm>
            <a:off x="4381500" y="6534149"/>
            <a:ext cx="2743200" cy="2635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7905D57-F4E3-4949-8A38-A9A00CEDA6CE}" type="datetimeFigureOut">
              <a:rPr lang="es-CO" smtClean="0"/>
              <a:pPr/>
              <a:t>12/11/2020</a:t>
            </a:fld>
            <a:endParaRPr lang="es-CO"/>
          </a:p>
        </p:txBody>
      </p:sp>
      <p:sp>
        <p:nvSpPr>
          <p:cNvPr id="5" name="Marcador de pie de página 4"/>
          <p:cNvSpPr>
            <a:spLocks noGrp="1"/>
          </p:cNvSpPr>
          <p:nvPr>
            <p:ph type="ftr" sz="quarter" idx="3"/>
          </p:nvPr>
        </p:nvSpPr>
        <p:spPr>
          <a:xfrm>
            <a:off x="7372350" y="6534149"/>
            <a:ext cx="3124200" cy="2635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p:cNvSpPr>
            <a:spLocks noGrp="1"/>
          </p:cNvSpPr>
          <p:nvPr>
            <p:ph type="sldNum" sz="quarter" idx="4"/>
          </p:nvPr>
        </p:nvSpPr>
        <p:spPr>
          <a:xfrm>
            <a:off x="10744200" y="6534149"/>
            <a:ext cx="1162050" cy="263525"/>
          </a:xfrm>
          <a:prstGeom prst="rect">
            <a:avLst/>
          </a:prstGeom>
        </p:spPr>
        <p:txBody>
          <a:bodyPr vert="horz" lIns="91440" tIns="45720" rIns="91440" bIns="45720" rtlCol="0" anchor="ctr"/>
          <a:lstStyle>
            <a:lvl1pPr algn="r">
              <a:defRPr sz="1200">
                <a:solidFill>
                  <a:schemeClr val="tx1">
                    <a:tint val="75000"/>
                  </a:schemeClr>
                </a:solidFill>
              </a:defRPr>
            </a:lvl1pPr>
          </a:lstStyle>
          <a:p>
            <a:fld id="{BD910333-97AC-4699-A9FC-B877EE347CD9}" type="slidenum">
              <a:rPr lang="es-CO" smtClean="0"/>
              <a:t>‹Nº›</a:t>
            </a:fld>
            <a:endParaRPr lang="es-CO"/>
          </a:p>
        </p:txBody>
      </p:sp>
    </p:spTree>
    <p:extLst>
      <p:ext uri="{BB962C8B-B14F-4D97-AF65-F5344CB8AC3E}">
        <p14:creationId xmlns:p14="http://schemas.microsoft.com/office/powerpoint/2010/main" val="3371216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5" r:id="rId5"/>
    <p:sldLayoutId id="2147483661" r:id="rId6"/>
    <p:sldLayoutId id="2147483683"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CCB365AA-E9D1-4FFC-BB13-5043C7C1A02E}"/>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O"/>
              <a:t>Haga clic para modificar el estilo de título del patrón</a:t>
            </a:r>
            <a:endParaRPr lang="es-CO" altLang="es-CO"/>
          </a:p>
        </p:txBody>
      </p:sp>
      <p:sp>
        <p:nvSpPr>
          <p:cNvPr id="1027" name="Marcador de texto 2">
            <a:extLst>
              <a:ext uri="{FF2B5EF4-FFF2-40B4-BE49-F238E27FC236}">
                <a16:creationId xmlns:a16="http://schemas.microsoft.com/office/drawing/2014/main" id="{E380C088-B90E-4F06-AC1C-23A4B0A9B392}"/>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O"/>
              <a:t>Editar el estilo de texto del patrón</a:t>
            </a:r>
          </a:p>
          <a:p>
            <a:pPr lvl="1"/>
            <a:r>
              <a:rPr lang="es-ES" altLang="es-CO"/>
              <a:t>Segundo nivel</a:t>
            </a:r>
          </a:p>
          <a:p>
            <a:pPr lvl="2"/>
            <a:r>
              <a:rPr lang="es-ES" altLang="es-CO"/>
              <a:t>Tercer nivel</a:t>
            </a:r>
          </a:p>
          <a:p>
            <a:pPr lvl="3"/>
            <a:r>
              <a:rPr lang="es-ES" altLang="es-CO"/>
              <a:t>Cuarto nivel</a:t>
            </a:r>
          </a:p>
          <a:p>
            <a:pPr lvl="4"/>
            <a:r>
              <a:rPr lang="es-ES" altLang="es-CO"/>
              <a:t>Quinto nivel</a:t>
            </a:r>
            <a:endParaRPr lang="es-CO" altLang="es-CO"/>
          </a:p>
        </p:txBody>
      </p:sp>
      <p:sp>
        <p:nvSpPr>
          <p:cNvPr id="4" name="Marcador de fecha 3">
            <a:extLst>
              <a:ext uri="{FF2B5EF4-FFF2-40B4-BE49-F238E27FC236}">
                <a16:creationId xmlns:a16="http://schemas.microsoft.com/office/drawing/2014/main" id="{85D79C71-7BAF-422D-9A16-D019BBBC8C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63666AC-279C-4B9A-9BB7-E669F90DAD59}" type="datetimeFigureOut">
              <a:rPr kumimoji="0" lang="es-CO"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12/11/2020</a:t>
            </a:fld>
            <a:endParaRPr kumimoji="0" lang="es-CO"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Marcador de pie de página 4">
            <a:extLst>
              <a:ext uri="{FF2B5EF4-FFF2-40B4-BE49-F238E27FC236}">
                <a16:creationId xmlns:a16="http://schemas.microsoft.com/office/drawing/2014/main" id="{2140EC85-3DA2-4B56-989C-0932BE51F0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O"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Marcador de número de diapositiva 5">
            <a:extLst>
              <a:ext uri="{FF2B5EF4-FFF2-40B4-BE49-F238E27FC236}">
                <a16:creationId xmlns:a16="http://schemas.microsoft.com/office/drawing/2014/main" id="{681C7EED-9808-4E16-A685-FD1B8A9BD084}"/>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509B0D-09E6-42D5-8E59-5D3BD8588677}" type="slidenum">
              <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CO" altLang="es-CO"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204574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Imagen 3">
            <a:extLst>
              <a:ext uri="{FF2B5EF4-FFF2-40B4-BE49-F238E27FC236}">
                <a16:creationId xmlns:a16="http://schemas.microsoft.com/office/drawing/2014/main" id="{DF89A599-B3EC-414E-8B21-04C99EFD276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Texto 2">
            <a:extLst>
              <a:ext uri="{FF2B5EF4-FFF2-40B4-BE49-F238E27FC236}">
                <a16:creationId xmlns:a16="http://schemas.microsoft.com/office/drawing/2014/main" id="{ECAF02E3-FD67-4A8D-99E7-933A3F7EB406}"/>
              </a:ext>
            </a:extLst>
          </p:cNvPr>
          <p:cNvSpPr txBox="1"/>
          <p:nvPr/>
        </p:nvSpPr>
        <p:spPr>
          <a:xfrm>
            <a:off x="5323437" y="2841425"/>
            <a:ext cx="6868563" cy="2492990"/>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Instituto Nacional de Vigilancia de Medicamentos y Alimentos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32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DIRECCION DE ALIMENTOS Y BEBIDAS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CO"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2000" b="1" i="0" u="none" strike="noStrike" kern="1200" cap="none" spc="0" normalizeH="0" baseline="0" noProof="0" dirty="0">
                <a:ln>
                  <a:noFill/>
                </a:ln>
                <a:solidFill>
                  <a:srgbClr val="5B9BD5">
                    <a:lumMod val="50000"/>
                  </a:srgbClr>
                </a:solidFill>
                <a:effectLst/>
                <a:uLnTx/>
                <a:uFillTx/>
                <a:latin typeface="Arial" panose="020B0604020202020204" pitchFamily="34" charset="0"/>
                <a:ea typeface="+mn-ea"/>
                <a:cs typeface="Arial" panose="020B0604020202020204" pitchFamily="34" charset="0"/>
              </a:rPr>
              <a:t>Noviembre de 2020</a:t>
            </a:r>
          </a:p>
        </p:txBody>
      </p:sp>
    </p:spTree>
    <p:extLst>
      <p:ext uri="{BB962C8B-B14F-4D97-AF65-F5344CB8AC3E}">
        <p14:creationId xmlns:p14="http://schemas.microsoft.com/office/powerpoint/2010/main" val="301783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3F213A-34C7-440A-A759-4F764DFBBA35}"/>
              </a:ext>
            </a:extLst>
          </p:cNvPr>
          <p:cNvSpPr/>
          <p:nvPr/>
        </p:nvSpPr>
        <p:spPr>
          <a:xfrm>
            <a:off x="407436" y="1595857"/>
            <a:ext cx="5463775" cy="3785652"/>
          </a:xfrm>
          <a:prstGeom prst="rect">
            <a:avLst/>
          </a:prstGeom>
        </p:spPr>
        <p:txBody>
          <a:bodyPr wrap="square">
            <a:spAutoFit/>
          </a:bodyPr>
          <a:lstStyle/>
          <a:p>
            <a:pPr algn="just"/>
            <a:r>
              <a:rPr lang="es-ES" sz="2000" dirty="0">
                <a:solidFill>
                  <a:srgbClr val="000000"/>
                </a:solidFill>
                <a:latin typeface="Arial Narrow" panose="020B0606020202030204" pitchFamily="34" charset="0"/>
              </a:rPr>
              <a:t>Todas las bebidas alcohólicas que se suministren directamente al público y las a granel con o sin marca, </a:t>
            </a:r>
            <a:r>
              <a:rPr lang="es-ES" sz="2000" u="sng" dirty="0">
                <a:solidFill>
                  <a:srgbClr val="000000"/>
                </a:solidFill>
                <a:latin typeface="Arial Narrow" panose="020B0606020202030204" pitchFamily="34" charset="0"/>
              </a:rPr>
              <a:t>deben contar con registro sanitario expedido por el Instituto Nacional de Vigilancia de Medicamentos y Alimentos -INVIMA</a:t>
            </a:r>
            <a:r>
              <a:rPr lang="es-ES" sz="2000" dirty="0">
                <a:solidFill>
                  <a:srgbClr val="000000"/>
                </a:solidFill>
                <a:latin typeface="Arial Narrow" panose="020B0606020202030204" pitchFamily="34" charset="0"/>
              </a:rPr>
              <a:t> -, conforme a lo establecido en el presente reglamento técnico.*</a:t>
            </a:r>
          </a:p>
          <a:p>
            <a:pPr algn="just"/>
            <a:endParaRPr lang="es-ES" sz="2000" dirty="0">
              <a:solidFill>
                <a:srgbClr val="000000"/>
              </a:solidFill>
              <a:latin typeface="Arial Narrow" panose="020B0606020202030204" pitchFamily="34" charset="0"/>
            </a:endParaRPr>
          </a:p>
          <a:p>
            <a:pPr algn="just"/>
            <a:r>
              <a:rPr lang="es-ES" sz="2000" b="1" u="sng" dirty="0">
                <a:solidFill>
                  <a:srgbClr val="000000"/>
                </a:solidFill>
                <a:latin typeface="Arial Narrow" panose="020B0606020202030204" pitchFamily="34" charset="0"/>
              </a:rPr>
              <a:t>Solamente los vinos blancos, tintos y rosados </a:t>
            </a:r>
            <a:r>
              <a:rPr lang="es-ES" sz="2000" dirty="0">
                <a:solidFill>
                  <a:srgbClr val="000000"/>
                </a:solidFill>
                <a:latin typeface="Arial Narrow" panose="020B0606020202030204" pitchFamily="34" charset="0"/>
              </a:rPr>
              <a:t>de igual marca, de diferentes tiempos de añejamiento y denominaciones de origen y que presenten similares características fisicoquímicas, </a:t>
            </a:r>
            <a:r>
              <a:rPr lang="es-ES" sz="2000" b="1" u="sng" dirty="0">
                <a:solidFill>
                  <a:srgbClr val="000000"/>
                </a:solidFill>
                <a:latin typeface="Arial Narrow" panose="020B0606020202030204" pitchFamily="34" charset="0"/>
              </a:rPr>
              <a:t>podrán ampararse bajo el mismo registro sanitario</a:t>
            </a:r>
            <a:r>
              <a:rPr lang="es-ES" sz="2000" dirty="0">
                <a:solidFill>
                  <a:srgbClr val="000000"/>
                </a:solidFill>
                <a:latin typeface="Arial Narrow" panose="020B0606020202030204" pitchFamily="34" charset="0"/>
              </a:rPr>
              <a:t>**</a:t>
            </a:r>
            <a:endParaRPr lang="es-CO" sz="2000" dirty="0">
              <a:solidFill>
                <a:srgbClr val="000000"/>
              </a:solidFill>
              <a:latin typeface="Arial Narrow" panose="020B0606020202030204" pitchFamily="34" charset="0"/>
            </a:endParaRPr>
          </a:p>
        </p:txBody>
      </p:sp>
      <p:sp>
        <p:nvSpPr>
          <p:cNvPr id="7" name="CuadroTexto 4">
            <a:extLst>
              <a:ext uri="{FF2B5EF4-FFF2-40B4-BE49-F238E27FC236}">
                <a16:creationId xmlns:a16="http://schemas.microsoft.com/office/drawing/2014/main" id="{406A33BB-0C33-4FEC-95AA-18F55921FCD6}"/>
              </a:ext>
            </a:extLst>
          </p:cNvPr>
          <p:cNvSpPr txBox="1"/>
          <p:nvPr/>
        </p:nvSpPr>
        <p:spPr>
          <a:xfrm>
            <a:off x="68424" y="275581"/>
            <a:ext cx="12192000" cy="646331"/>
          </a:xfrm>
          <a:prstGeom prst="rect">
            <a:avLst/>
          </a:prstGeom>
          <a:noFill/>
        </p:spPr>
        <p:txBody>
          <a:bodyPr wrap="square" rtlCol="0">
            <a:spAutoFit/>
          </a:bodyPr>
          <a:lstStyle/>
          <a:p>
            <a:pPr algn="ctr">
              <a:defRPr/>
            </a:pPr>
            <a:r>
              <a:rPr lang="es-CO" sz="3600" b="1" dirty="0">
                <a:solidFill>
                  <a:srgbClr val="000000"/>
                </a:solidFill>
                <a:latin typeface="Arial Narrow" panose="020B0606020202030204" pitchFamily="34" charset="0"/>
              </a:rPr>
              <a:t>Registro Sanitario de Bebidas Alcohólicas</a:t>
            </a:r>
          </a:p>
        </p:txBody>
      </p:sp>
      <p:sp>
        <p:nvSpPr>
          <p:cNvPr id="8" name="object 4">
            <a:extLst>
              <a:ext uri="{FF2B5EF4-FFF2-40B4-BE49-F238E27FC236}">
                <a16:creationId xmlns:a16="http://schemas.microsoft.com/office/drawing/2014/main" id="{C34949E8-42DB-4269-8070-7310F895F596}"/>
              </a:ext>
            </a:extLst>
          </p:cNvPr>
          <p:cNvSpPr/>
          <p:nvPr/>
        </p:nvSpPr>
        <p:spPr>
          <a:xfrm>
            <a:off x="761" y="1032593"/>
            <a:ext cx="12192000" cy="0"/>
          </a:xfrm>
          <a:custGeom>
            <a:avLst/>
            <a:gdLst/>
            <a:ahLst/>
            <a:cxnLst/>
            <a:rect l="l" t="t" r="r" b="b"/>
            <a:pathLst>
              <a:path w="12192000">
                <a:moveTo>
                  <a:pt x="0" y="0"/>
                </a:moveTo>
                <a:lnTo>
                  <a:pt x="12192000" y="0"/>
                </a:lnTo>
              </a:path>
            </a:pathLst>
          </a:custGeom>
          <a:ln w="38100">
            <a:solidFill>
              <a:srgbClr val="44536A"/>
            </a:solidFill>
          </a:ln>
        </p:spPr>
        <p:txBody>
          <a:bodyPr wrap="square" lIns="0" tIns="0" rIns="0" bIns="0" rtlCol="0"/>
          <a:lstStyle/>
          <a:p>
            <a:endParaRPr/>
          </a:p>
        </p:txBody>
      </p:sp>
      <p:sp>
        <p:nvSpPr>
          <p:cNvPr id="9" name="Rectángulo 8">
            <a:extLst>
              <a:ext uri="{FF2B5EF4-FFF2-40B4-BE49-F238E27FC236}">
                <a16:creationId xmlns:a16="http://schemas.microsoft.com/office/drawing/2014/main" id="{EC9B8501-DF48-43DD-B56E-AB36A48E93C8}"/>
              </a:ext>
            </a:extLst>
          </p:cNvPr>
          <p:cNvSpPr/>
          <p:nvPr/>
        </p:nvSpPr>
        <p:spPr>
          <a:xfrm>
            <a:off x="365020" y="6166920"/>
            <a:ext cx="3074881" cy="738664"/>
          </a:xfrm>
          <a:prstGeom prst="rect">
            <a:avLst/>
          </a:prstGeom>
        </p:spPr>
        <p:txBody>
          <a:bodyPr wrap="none">
            <a:spAutoFit/>
          </a:bodyPr>
          <a:lstStyle/>
          <a:p>
            <a:r>
              <a:rPr lang="es-ES" sz="1400" dirty="0">
                <a:solidFill>
                  <a:srgbClr val="000000"/>
                </a:solidFill>
                <a:latin typeface="Arial Narrow" panose="020B0606020202030204" pitchFamily="34" charset="0"/>
              </a:rPr>
              <a:t>* Artículo 58 Decreto 1686 de 2012.</a:t>
            </a:r>
          </a:p>
          <a:p>
            <a:r>
              <a:rPr lang="es-ES" sz="1400" dirty="0">
                <a:solidFill>
                  <a:srgbClr val="000000"/>
                </a:solidFill>
                <a:latin typeface="Arial Narrow" panose="020B0606020202030204" pitchFamily="34" charset="0"/>
              </a:rPr>
              <a:t>** Parágrafo 2 art. 58 Decreto 1686 de 2012</a:t>
            </a:r>
          </a:p>
          <a:p>
            <a:endParaRPr lang="es-CO" sz="1400" dirty="0"/>
          </a:p>
        </p:txBody>
      </p:sp>
      <p:pic>
        <p:nvPicPr>
          <p:cNvPr id="10" name="Imagen 9" descr="Resultado de imagen para bebidas alcoholicas">
            <a:extLst>
              <a:ext uri="{FF2B5EF4-FFF2-40B4-BE49-F238E27FC236}">
                <a16:creationId xmlns:a16="http://schemas.microsoft.com/office/drawing/2014/main" id="{A217CA99-80F3-494A-8CF8-B6705B70F8E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9410" y="1634807"/>
            <a:ext cx="5414010" cy="3588385"/>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60749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3F213A-34C7-440A-A759-4F764DFBBA35}"/>
              </a:ext>
            </a:extLst>
          </p:cNvPr>
          <p:cNvSpPr/>
          <p:nvPr/>
        </p:nvSpPr>
        <p:spPr>
          <a:xfrm>
            <a:off x="267477" y="1232648"/>
            <a:ext cx="11302482" cy="769441"/>
          </a:xfrm>
          <a:prstGeom prst="rect">
            <a:avLst/>
          </a:prstGeom>
        </p:spPr>
        <p:txBody>
          <a:bodyPr wrap="square">
            <a:spAutoFit/>
          </a:bodyPr>
          <a:lstStyle/>
          <a:p>
            <a:pPr algn="ctr"/>
            <a:r>
              <a:rPr lang="es-ES" sz="2200" i="1" dirty="0">
                <a:solidFill>
                  <a:srgbClr val="000000"/>
                </a:solidFill>
                <a:latin typeface="Arial Narrow" panose="020B0606020202030204" pitchFamily="34" charset="0"/>
              </a:rPr>
              <a:t>“Por el cual se establecen disposiciones para otorgar el registro sanitario de bebidas alcohólicas </a:t>
            </a:r>
            <a:r>
              <a:rPr lang="es-ES" sz="2200" i="1" u="sng" dirty="0">
                <a:solidFill>
                  <a:srgbClr val="000000"/>
                </a:solidFill>
                <a:latin typeface="Arial Narrow" panose="020B0606020202030204" pitchFamily="34" charset="0"/>
              </a:rPr>
              <a:t>fabricadas y comercializadas por microempresarios </a:t>
            </a:r>
            <a:r>
              <a:rPr lang="es-ES" sz="2200" i="1" dirty="0">
                <a:solidFill>
                  <a:srgbClr val="000000"/>
                </a:solidFill>
                <a:latin typeface="Arial Narrow" panose="020B0606020202030204" pitchFamily="34" charset="0"/>
              </a:rPr>
              <a:t>y la certificación en buenas prácticas de manufactura”</a:t>
            </a:r>
            <a:endParaRPr lang="es-CO" sz="2200" i="1" dirty="0">
              <a:solidFill>
                <a:srgbClr val="000000"/>
              </a:solidFill>
              <a:latin typeface="Arial Narrow" panose="020B0606020202030204" pitchFamily="34" charset="0"/>
            </a:endParaRPr>
          </a:p>
        </p:txBody>
      </p:sp>
      <p:sp>
        <p:nvSpPr>
          <p:cNvPr id="7" name="CuadroTexto 4">
            <a:extLst>
              <a:ext uri="{FF2B5EF4-FFF2-40B4-BE49-F238E27FC236}">
                <a16:creationId xmlns:a16="http://schemas.microsoft.com/office/drawing/2014/main" id="{406A33BB-0C33-4FEC-95AA-18F55921FCD6}"/>
              </a:ext>
            </a:extLst>
          </p:cNvPr>
          <p:cNvSpPr txBox="1"/>
          <p:nvPr/>
        </p:nvSpPr>
        <p:spPr>
          <a:xfrm>
            <a:off x="68424" y="275581"/>
            <a:ext cx="12192000" cy="646331"/>
          </a:xfrm>
          <a:prstGeom prst="rect">
            <a:avLst/>
          </a:prstGeom>
          <a:noFill/>
        </p:spPr>
        <p:txBody>
          <a:bodyPr wrap="square" rtlCol="0">
            <a:spAutoFit/>
          </a:bodyPr>
          <a:lstStyle/>
          <a:p>
            <a:pPr algn="ctr">
              <a:defRPr/>
            </a:pPr>
            <a:r>
              <a:rPr lang="es-CO" sz="3600" b="1" dirty="0">
                <a:solidFill>
                  <a:srgbClr val="000000"/>
                </a:solidFill>
                <a:latin typeface="Arial Narrow" panose="020B0606020202030204" pitchFamily="34" charset="0"/>
              </a:rPr>
              <a:t>Decreto 1366 de 2020</a:t>
            </a:r>
          </a:p>
        </p:txBody>
      </p:sp>
      <p:sp>
        <p:nvSpPr>
          <p:cNvPr id="8" name="object 4">
            <a:extLst>
              <a:ext uri="{FF2B5EF4-FFF2-40B4-BE49-F238E27FC236}">
                <a16:creationId xmlns:a16="http://schemas.microsoft.com/office/drawing/2014/main" id="{C34949E8-42DB-4269-8070-7310F895F596}"/>
              </a:ext>
            </a:extLst>
          </p:cNvPr>
          <p:cNvSpPr/>
          <p:nvPr/>
        </p:nvSpPr>
        <p:spPr>
          <a:xfrm>
            <a:off x="761" y="1032593"/>
            <a:ext cx="12192000" cy="0"/>
          </a:xfrm>
          <a:custGeom>
            <a:avLst/>
            <a:gdLst/>
            <a:ahLst/>
            <a:cxnLst/>
            <a:rect l="l" t="t" r="r" b="b"/>
            <a:pathLst>
              <a:path w="12192000">
                <a:moveTo>
                  <a:pt x="0" y="0"/>
                </a:moveTo>
                <a:lnTo>
                  <a:pt x="12192000" y="0"/>
                </a:lnTo>
              </a:path>
            </a:pathLst>
          </a:custGeom>
          <a:ln w="38100">
            <a:solidFill>
              <a:srgbClr val="44536A"/>
            </a:solidFill>
          </a:ln>
        </p:spPr>
        <p:txBody>
          <a:bodyPr wrap="square" lIns="0" tIns="0" rIns="0" bIns="0" rtlCol="0"/>
          <a:lstStyle/>
          <a:p>
            <a:endParaRPr/>
          </a:p>
        </p:txBody>
      </p:sp>
      <p:sp>
        <p:nvSpPr>
          <p:cNvPr id="5" name="Rectángulo 4">
            <a:extLst>
              <a:ext uri="{FF2B5EF4-FFF2-40B4-BE49-F238E27FC236}">
                <a16:creationId xmlns:a16="http://schemas.microsoft.com/office/drawing/2014/main" id="{A82E5FB1-0444-4824-B59D-F57B523AF4F7}"/>
              </a:ext>
            </a:extLst>
          </p:cNvPr>
          <p:cNvSpPr/>
          <p:nvPr/>
        </p:nvSpPr>
        <p:spPr>
          <a:xfrm>
            <a:off x="398272" y="4396885"/>
            <a:ext cx="4620944" cy="584775"/>
          </a:xfrm>
          <a:prstGeom prst="rect">
            <a:avLst/>
          </a:prstGeom>
        </p:spPr>
        <p:txBody>
          <a:bodyPr wrap="none">
            <a:spAutoFit/>
          </a:bodyPr>
          <a:lstStyle/>
          <a:p>
            <a:pPr algn="ctr"/>
            <a:r>
              <a:rPr lang="es-ES" sz="3200" dirty="0">
                <a:solidFill>
                  <a:srgbClr val="000000"/>
                </a:solidFill>
                <a:latin typeface="Arial Narrow" panose="020B0606020202030204" pitchFamily="34" charset="0"/>
              </a:rPr>
              <a:t>INVIMA LM – 0000000 - 2020</a:t>
            </a:r>
            <a:endParaRPr lang="es-CO" sz="3200" dirty="0"/>
          </a:p>
        </p:txBody>
      </p:sp>
      <p:sp>
        <p:nvSpPr>
          <p:cNvPr id="11" name="Rectángulo 10">
            <a:extLst>
              <a:ext uri="{FF2B5EF4-FFF2-40B4-BE49-F238E27FC236}">
                <a16:creationId xmlns:a16="http://schemas.microsoft.com/office/drawing/2014/main" id="{6BF7D86F-E53D-4654-A09E-98FE33F3781A}"/>
              </a:ext>
            </a:extLst>
          </p:cNvPr>
          <p:cNvSpPr/>
          <p:nvPr/>
        </p:nvSpPr>
        <p:spPr>
          <a:xfrm>
            <a:off x="1493507" y="2698031"/>
            <a:ext cx="2430474" cy="58477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spAutoFit/>
          </a:bodyPr>
          <a:lstStyle/>
          <a:p>
            <a:r>
              <a:rPr lang="es-ES" sz="3200" b="1" dirty="0">
                <a:solidFill>
                  <a:srgbClr val="000000"/>
                </a:solidFill>
                <a:latin typeface="Arial Narrow" panose="020B0606020202030204" pitchFamily="34" charset="0"/>
              </a:rPr>
              <a:t>Nomenclatura</a:t>
            </a:r>
            <a:endParaRPr lang="es-CO" sz="3200" b="1" dirty="0"/>
          </a:p>
        </p:txBody>
      </p:sp>
      <p:cxnSp>
        <p:nvCxnSpPr>
          <p:cNvPr id="13" name="Conector recto de flecha 12">
            <a:extLst>
              <a:ext uri="{FF2B5EF4-FFF2-40B4-BE49-F238E27FC236}">
                <a16:creationId xmlns:a16="http://schemas.microsoft.com/office/drawing/2014/main" id="{1078EF52-379D-4156-9352-D842FA3613E0}"/>
              </a:ext>
            </a:extLst>
          </p:cNvPr>
          <p:cNvCxnSpPr>
            <a:stCxn id="11" idx="2"/>
            <a:endCxn id="5" idx="0"/>
          </p:cNvCxnSpPr>
          <p:nvPr/>
        </p:nvCxnSpPr>
        <p:spPr>
          <a:xfrm>
            <a:off x="2708744" y="3282806"/>
            <a:ext cx="0" cy="1114079"/>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4" name="Rectángulo 13">
            <a:extLst>
              <a:ext uri="{FF2B5EF4-FFF2-40B4-BE49-F238E27FC236}">
                <a16:creationId xmlns:a16="http://schemas.microsoft.com/office/drawing/2014/main" id="{DC4A4069-207C-4F18-A390-64660CD9EAB0}"/>
              </a:ext>
            </a:extLst>
          </p:cNvPr>
          <p:cNvSpPr/>
          <p:nvPr/>
        </p:nvSpPr>
        <p:spPr>
          <a:xfrm>
            <a:off x="7739619" y="2745203"/>
            <a:ext cx="1846980" cy="584775"/>
          </a:xfrm>
          <a:prstGeom prst="rect">
            <a:avLst/>
          </a:prstGeom>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wrap="none">
            <a:spAutoFit/>
          </a:bodyPr>
          <a:lstStyle/>
          <a:p>
            <a:r>
              <a:rPr lang="es-ES" sz="3200" b="1" dirty="0">
                <a:solidFill>
                  <a:srgbClr val="000000"/>
                </a:solidFill>
                <a:latin typeface="Arial Narrow" panose="020B0606020202030204" pitchFamily="34" charset="0"/>
              </a:rPr>
              <a:t>Modalidad</a:t>
            </a:r>
          </a:p>
        </p:txBody>
      </p:sp>
      <p:sp>
        <p:nvSpPr>
          <p:cNvPr id="15" name="Rectángulo 14">
            <a:extLst>
              <a:ext uri="{FF2B5EF4-FFF2-40B4-BE49-F238E27FC236}">
                <a16:creationId xmlns:a16="http://schemas.microsoft.com/office/drawing/2014/main" id="{5F01AFD4-9B0B-48ED-80B0-E2F38A77EE2E}"/>
              </a:ext>
            </a:extLst>
          </p:cNvPr>
          <p:cNvSpPr/>
          <p:nvPr/>
        </p:nvSpPr>
        <p:spPr>
          <a:xfrm>
            <a:off x="6167535" y="4291995"/>
            <a:ext cx="5001208" cy="1077218"/>
          </a:xfrm>
          <a:prstGeom prst="rect">
            <a:avLst/>
          </a:prstGeom>
        </p:spPr>
        <p:txBody>
          <a:bodyPr wrap="square">
            <a:spAutoFit/>
          </a:bodyPr>
          <a:lstStyle/>
          <a:p>
            <a:pPr algn="ctr"/>
            <a:r>
              <a:rPr lang="es-ES" sz="3200" dirty="0">
                <a:solidFill>
                  <a:srgbClr val="000000"/>
                </a:solidFill>
                <a:latin typeface="Arial Narrow" panose="020B0606020202030204" pitchFamily="34" charset="0"/>
              </a:rPr>
              <a:t>elaborar, hidratar, envasar, exportar y vender, </a:t>
            </a:r>
            <a:endParaRPr lang="es-CO" sz="3200" dirty="0">
              <a:solidFill>
                <a:srgbClr val="000000"/>
              </a:solidFill>
              <a:latin typeface="Arial Narrow" panose="020B0606020202030204" pitchFamily="34" charset="0"/>
            </a:endParaRPr>
          </a:p>
        </p:txBody>
      </p:sp>
      <p:cxnSp>
        <p:nvCxnSpPr>
          <p:cNvPr id="16" name="Conector recto de flecha 15">
            <a:extLst>
              <a:ext uri="{FF2B5EF4-FFF2-40B4-BE49-F238E27FC236}">
                <a16:creationId xmlns:a16="http://schemas.microsoft.com/office/drawing/2014/main" id="{66DFD90A-A768-4648-9F4A-48473595E564}"/>
              </a:ext>
            </a:extLst>
          </p:cNvPr>
          <p:cNvCxnSpPr>
            <a:cxnSpLocks/>
            <a:stCxn id="14" idx="2"/>
            <a:endCxn id="15" idx="0"/>
          </p:cNvCxnSpPr>
          <p:nvPr/>
        </p:nvCxnSpPr>
        <p:spPr>
          <a:xfrm>
            <a:off x="8663109" y="3329978"/>
            <a:ext cx="5030" cy="96201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332291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3F213A-34C7-440A-A759-4F764DFBBA35}"/>
              </a:ext>
            </a:extLst>
          </p:cNvPr>
          <p:cNvSpPr/>
          <p:nvPr/>
        </p:nvSpPr>
        <p:spPr>
          <a:xfrm>
            <a:off x="423095" y="1882937"/>
            <a:ext cx="6739813" cy="1446550"/>
          </a:xfrm>
          <a:prstGeom prst="rect">
            <a:avLst/>
          </a:prstGeom>
        </p:spPr>
        <p:txBody>
          <a:bodyPr wrap="square">
            <a:spAutoFit/>
          </a:bodyPr>
          <a:lstStyle/>
          <a:p>
            <a:pPr algn="ctr"/>
            <a:r>
              <a:rPr lang="es-ES" sz="2200" dirty="0">
                <a:solidFill>
                  <a:srgbClr val="000000"/>
                </a:solidFill>
                <a:latin typeface="Arial Narrow" panose="020B0606020202030204" pitchFamily="34" charset="0"/>
              </a:rPr>
              <a:t>Tendrá un período de vigencia de </a:t>
            </a:r>
            <a:r>
              <a:rPr lang="es-ES" sz="2200" b="1" u="sng" dirty="0">
                <a:solidFill>
                  <a:srgbClr val="FF0000"/>
                </a:solidFill>
                <a:latin typeface="Arial Narrow" panose="020B0606020202030204" pitchFamily="34" charset="0"/>
              </a:rPr>
              <a:t>cinco (5) años</a:t>
            </a:r>
            <a:r>
              <a:rPr lang="es-ES" sz="2200" dirty="0">
                <a:solidFill>
                  <a:srgbClr val="000000"/>
                </a:solidFill>
                <a:latin typeface="Arial Narrow" panose="020B0606020202030204" pitchFamily="34" charset="0"/>
              </a:rPr>
              <a:t>, el cual será </a:t>
            </a:r>
            <a:r>
              <a:rPr lang="es-ES" sz="2200" b="1" dirty="0">
                <a:solidFill>
                  <a:srgbClr val="FF0000"/>
                </a:solidFill>
                <a:latin typeface="Arial Narrow" panose="020B0606020202030204" pitchFamily="34" charset="0"/>
              </a:rPr>
              <a:t>renovable por una sola vez</a:t>
            </a:r>
            <a:r>
              <a:rPr lang="es-ES" sz="2200" dirty="0">
                <a:solidFill>
                  <a:srgbClr val="000000"/>
                </a:solidFill>
                <a:latin typeface="Arial Narrow" panose="020B0606020202030204" pitchFamily="34" charset="0"/>
              </a:rPr>
              <a:t>, por un término igual al inicialmente concedido, siempre y cuando cuente con el certificado de Buenas Prácticas de Manufactura</a:t>
            </a:r>
            <a:endParaRPr lang="es-CO" sz="2200" dirty="0">
              <a:solidFill>
                <a:srgbClr val="000000"/>
              </a:solidFill>
              <a:latin typeface="Arial Narrow" panose="020B0606020202030204" pitchFamily="34" charset="0"/>
            </a:endParaRPr>
          </a:p>
        </p:txBody>
      </p:sp>
      <p:sp>
        <p:nvSpPr>
          <p:cNvPr id="7" name="CuadroTexto 4">
            <a:extLst>
              <a:ext uri="{FF2B5EF4-FFF2-40B4-BE49-F238E27FC236}">
                <a16:creationId xmlns:a16="http://schemas.microsoft.com/office/drawing/2014/main" id="{406A33BB-0C33-4FEC-95AA-18F55921FCD6}"/>
              </a:ext>
            </a:extLst>
          </p:cNvPr>
          <p:cNvSpPr txBox="1"/>
          <p:nvPr/>
        </p:nvSpPr>
        <p:spPr>
          <a:xfrm>
            <a:off x="68424" y="275581"/>
            <a:ext cx="12192000" cy="646331"/>
          </a:xfrm>
          <a:prstGeom prst="rect">
            <a:avLst/>
          </a:prstGeom>
          <a:noFill/>
        </p:spPr>
        <p:txBody>
          <a:bodyPr wrap="square" rtlCol="0">
            <a:spAutoFit/>
          </a:bodyPr>
          <a:lstStyle/>
          <a:p>
            <a:pPr algn="ctr">
              <a:defRPr/>
            </a:pPr>
            <a:r>
              <a:rPr lang="es-ES" sz="3600" b="1" dirty="0">
                <a:solidFill>
                  <a:srgbClr val="000000"/>
                </a:solidFill>
                <a:latin typeface="Arial Narrow" panose="020B0606020202030204" pitchFamily="34" charset="0"/>
              </a:rPr>
              <a:t>Vigencia del registro sanitario</a:t>
            </a:r>
            <a:endParaRPr lang="es-CO" sz="3600" b="1" dirty="0">
              <a:solidFill>
                <a:srgbClr val="000000"/>
              </a:solidFill>
              <a:latin typeface="Arial Narrow" panose="020B0606020202030204" pitchFamily="34" charset="0"/>
            </a:endParaRPr>
          </a:p>
        </p:txBody>
      </p:sp>
      <p:sp>
        <p:nvSpPr>
          <p:cNvPr id="8" name="object 4">
            <a:extLst>
              <a:ext uri="{FF2B5EF4-FFF2-40B4-BE49-F238E27FC236}">
                <a16:creationId xmlns:a16="http://schemas.microsoft.com/office/drawing/2014/main" id="{C34949E8-42DB-4269-8070-7310F895F596}"/>
              </a:ext>
            </a:extLst>
          </p:cNvPr>
          <p:cNvSpPr/>
          <p:nvPr/>
        </p:nvSpPr>
        <p:spPr>
          <a:xfrm>
            <a:off x="761" y="1032593"/>
            <a:ext cx="12192000" cy="0"/>
          </a:xfrm>
          <a:custGeom>
            <a:avLst/>
            <a:gdLst/>
            <a:ahLst/>
            <a:cxnLst/>
            <a:rect l="l" t="t" r="r" b="b"/>
            <a:pathLst>
              <a:path w="12192000">
                <a:moveTo>
                  <a:pt x="0" y="0"/>
                </a:moveTo>
                <a:lnTo>
                  <a:pt x="12192000" y="0"/>
                </a:lnTo>
              </a:path>
            </a:pathLst>
          </a:custGeom>
          <a:ln w="38100">
            <a:solidFill>
              <a:srgbClr val="44536A"/>
            </a:solidFill>
          </a:ln>
        </p:spPr>
        <p:txBody>
          <a:bodyPr wrap="square" lIns="0" tIns="0" rIns="0" bIns="0" rtlCol="0"/>
          <a:lstStyle/>
          <a:p>
            <a:endParaRPr/>
          </a:p>
        </p:txBody>
      </p:sp>
      <p:sp>
        <p:nvSpPr>
          <p:cNvPr id="10" name="object 6">
            <a:extLst>
              <a:ext uri="{FF2B5EF4-FFF2-40B4-BE49-F238E27FC236}">
                <a16:creationId xmlns:a16="http://schemas.microsoft.com/office/drawing/2014/main" id="{A8E11F00-6695-4A3C-BDB1-C20F8AFA2871}"/>
              </a:ext>
            </a:extLst>
          </p:cNvPr>
          <p:cNvSpPr/>
          <p:nvPr/>
        </p:nvSpPr>
        <p:spPr>
          <a:xfrm>
            <a:off x="7292604" y="2606212"/>
            <a:ext cx="4175633" cy="2292731"/>
          </a:xfrm>
          <a:prstGeom prst="rect">
            <a:avLst/>
          </a:prstGeom>
          <a:blipFill>
            <a:blip r:embed="rId2" cstate="print"/>
            <a:stretch>
              <a:fillRect/>
            </a:stretch>
          </a:blip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endParaRPr>
          </a:p>
        </p:txBody>
      </p:sp>
      <p:sp>
        <p:nvSpPr>
          <p:cNvPr id="2" name="Rectángulo 1">
            <a:extLst>
              <a:ext uri="{FF2B5EF4-FFF2-40B4-BE49-F238E27FC236}">
                <a16:creationId xmlns:a16="http://schemas.microsoft.com/office/drawing/2014/main" id="{814365BA-13A1-4696-A250-744AC554CD52}"/>
              </a:ext>
            </a:extLst>
          </p:cNvPr>
          <p:cNvSpPr/>
          <p:nvPr/>
        </p:nvSpPr>
        <p:spPr>
          <a:xfrm>
            <a:off x="755086" y="5055966"/>
            <a:ext cx="6096000" cy="769441"/>
          </a:xfrm>
          <a:prstGeom prst="rect">
            <a:avLst/>
          </a:prstGeom>
        </p:spPr>
        <p:txBody>
          <a:bodyPr>
            <a:spAutoFit/>
          </a:bodyPr>
          <a:lstStyle/>
          <a:p>
            <a:pPr algn="ctr"/>
            <a:r>
              <a:rPr lang="es-ES" sz="2200" dirty="0">
                <a:solidFill>
                  <a:srgbClr val="000000"/>
                </a:solidFill>
                <a:latin typeface="Arial Narrow" panose="020B0606020202030204" pitchFamily="34" charset="0"/>
              </a:rPr>
              <a:t>Deberá obtener el registro sanitario en los </a:t>
            </a:r>
            <a:r>
              <a:rPr lang="es-ES" sz="2200" dirty="0" err="1">
                <a:solidFill>
                  <a:srgbClr val="000000"/>
                </a:solidFill>
                <a:latin typeface="Arial Narrow" panose="020B0606020202030204" pitchFamily="34" charset="0"/>
              </a:rPr>
              <a:t>terminos</a:t>
            </a:r>
            <a:r>
              <a:rPr lang="es-ES" sz="2200" dirty="0">
                <a:solidFill>
                  <a:srgbClr val="000000"/>
                </a:solidFill>
                <a:latin typeface="Arial Narrow" panose="020B0606020202030204" pitchFamily="34" charset="0"/>
              </a:rPr>
              <a:t> del Decreto 1686 de 2012.</a:t>
            </a:r>
          </a:p>
        </p:txBody>
      </p:sp>
      <p:sp>
        <p:nvSpPr>
          <p:cNvPr id="3" name="Rectángulo 2">
            <a:extLst>
              <a:ext uri="{FF2B5EF4-FFF2-40B4-BE49-F238E27FC236}">
                <a16:creationId xmlns:a16="http://schemas.microsoft.com/office/drawing/2014/main" id="{06A742AB-DA22-41BA-9D0C-58C757F68C68}"/>
              </a:ext>
            </a:extLst>
          </p:cNvPr>
          <p:cNvSpPr/>
          <p:nvPr/>
        </p:nvSpPr>
        <p:spPr>
          <a:xfrm>
            <a:off x="1575489" y="3846477"/>
            <a:ext cx="4455194" cy="430887"/>
          </a:xfrm>
          <a:prstGeom prst="rect">
            <a:avLst/>
          </a:prstGeom>
        </p:spPr>
        <p:txBody>
          <a:bodyPr wrap="none">
            <a:spAutoFit/>
          </a:bodyPr>
          <a:lstStyle/>
          <a:p>
            <a:pPr algn="ctr"/>
            <a:r>
              <a:rPr lang="es-ES" sz="2200" dirty="0">
                <a:solidFill>
                  <a:srgbClr val="000000"/>
                </a:solidFill>
                <a:latin typeface="Arial Narrow" panose="020B0606020202030204" pitchFamily="34" charset="0"/>
              </a:rPr>
              <a:t>Vencido el registro sanitario o su prórroga</a:t>
            </a:r>
            <a:endParaRPr lang="es-CO" sz="2200" dirty="0"/>
          </a:p>
        </p:txBody>
      </p:sp>
      <p:cxnSp>
        <p:nvCxnSpPr>
          <p:cNvPr id="5" name="Conector recto de flecha 4">
            <a:extLst>
              <a:ext uri="{FF2B5EF4-FFF2-40B4-BE49-F238E27FC236}">
                <a16:creationId xmlns:a16="http://schemas.microsoft.com/office/drawing/2014/main" id="{E6E6261F-1208-451F-8263-7C239C1849AB}"/>
              </a:ext>
            </a:extLst>
          </p:cNvPr>
          <p:cNvCxnSpPr>
            <a:stCxn id="6" idx="2"/>
            <a:endCxn id="3" idx="0"/>
          </p:cNvCxnSpPr>
          <p:nvPr/>
        </p:nvCxnSpPr>
        <p:spPr>
          <a:xfrm>
            <a:off x="3793002" y="3329487"/>
            <a:ext cx="10084" cy="51699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11" name="Conector recto de flecha 10">
            <a:extLst>
              <a:ext uri="{FF2B5EF4-FFF2-40B4-BE49-F238E27FC236}">
                <a16:creationId xmlns:a16="http://schemas.microsoft.com/office/drawing/2014/main" id="{BAF71AAA-269D-45CF-8101-008A31D549AC}"/>
              </a:ext>
            </a:extLst>
          </p:cNvPr>
          <p:cNvCxnSpPr>
            <a:cxnSpLocks/>
            <a:stCxn id="3" idx="2"/>
            <a:endCxn id="2" idx="0"/>
          </p:cNvCxnSpPr>
          <p:nvPr/>
        </p:nvCxnSpPr>
        <p:spPr>
          <a:xfrm>
            <a:off x="3803086" y="4277364"/>
            <a:ext cx="0" cy="77860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292126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3F213A-34C7-440A-A759-4F764DFBBA35}"/>
              </a:ext>
            </a:extLst>
          </p:cNvPr>
          <p:cNvSpPr/>
          <p:nvPr/>
        </p:nvSpPr>
        <p:spPr>
          <a:xfrm>
            <a:off x="276808" y="2028616"/>
            <a:ext cx="4911013" cy="2800767"/>
          </a:xfrm>
          <a:prstGeom prst="rect">
            <a:avLst/>
          </a:prstGeom>
        </p:spPr>
        <p:txBody>
          <a:bodyPr wrap="square">
            <a:spAutoFit/>
          </a:bodyPr>
          <a:lstStyle/>
          <a:p>
            <a:pPr marL="342900" indent="-342900" algn="just">
              <a:buFont typeface="Wingdings" panose="05000000000000000000" pitchFamily="2" charset="2"/>
              <a:buChar char="ü"/>
            </a:pPr>
            <a:r>
              <a:rPr lang="es-ES" sz="2200" dirty="0">
                <a:solidFill>
                  <a:srgbClr val="000000"/>
                </a:solidFill>
                <a:latin typeface="Arial Narrow" panose="020B0606020202030204" pitchFamily="34" charset="0"/>
              </a:rPr>
              <a:t>Deben tener la misma clasificación del producto.</a:t>
            </a:r>
          </a:p>
          <a:p>
            <a:pPr marL="342900" indent="-342900" algn="just">
              <a:buFont typeface="Wingdings" panose="05000000000000000000" pitchFamily="2" charset="2"/>
              <a:buChar char="ü"/>
            </a:pPr>
            <a:endParaRPr lang="es-ES" sz="2200" dirty="0">
              <a:solidFill>
                <a:srgbClr val="000000"/>
              </a:solidFill>
              <a:latin typeface="Arial Narrow" panose="020B0606020202030204" pitchFamily="34" charset="0"/>
            </a:endParaRPr>
          </a:p>
          <a:p>
            <a:pPr marL="342900" indent="-342900" algn="just">
              <a:buFont typeface="Wingdings" panose="05000000000000000000" pitchFamily="2" charset="2"/>
              <a:buChar char="ü"/>
            </a:pPr>
            <a:r>
              <a:rPr lang="es-ES" sz="2200" dirty="0">
                <a:solidFill>
                  <a:srgbClr val="000000"/>
                </a:solidFill>
                <a:latin typeface="Arial Narrow" panose="020B0606020202030204" pitchFamily="34" charset="0"/>
              </a:rPr>
              <a:t>Igual marca comercial.</a:t>
            </a:r>
          </a:p>
          <a:p>
            <a:pPr marL="342900" indent="-342900" algn="just">
              <a:buFont typeface="Wingdings" panose="05000000000000000000" pitchFamily="2" charset="2"/>
              <a:buChar char="ü"/>
            </a:pPr>
            <a:endParaRPr lang="es-ES" sz="2200" dirty="0">
              <a:solidFill>
                <a:srgbClr val="000000"/>
              </a:solidFill>
              <a:latin typeface="Arial Narrow" panose="020B0606020202030204" pitchFamily="34" charset="0"/>
            </a:endParaRPr>
          </a:p>
          <a:p>
            <a:pPr marL="342900" indent="-342900" algn="just">
              <a:buFont typeface="Wingdings" panose="05000000000000000000" pitchFamily="2" charset="2"/>
              <a:buChar char="ü"/>
            </a:pPr>
            <a:r>
              <a:rPr lang="es-ES" sz="2200" dirty="0">
                <a:solidFill>
                  <a:srgbClr val="000000"/>
                </a:solidFill>
                <a:latin typeface="Arial Narrow" panose="020B0606020202030204" pitchFamily="34" charset="0"/>
              </a:rPr>
              <a:t>El establecimiento debe tener contar con el Certificado de Buenas Prácticas de Manufactura. </a:t>
            </a:r>
            <a:endParaRPr lang="es-CO" sz="2200" b="1" u="sng" dirty="0">
              <a:solidFill>
                <a:srgbClr val="000000"/>
              </a:solidFill>
              <a:latin typeface="Arial Narrow" panose="020B0606020202030204" pitchFamily="34" charset="0"/>
            </a:endParaRPr>
          </a:p>
        </p:txBody>
      </p:sp>
      <p:sp>
        <p:nvSpPr>
          <p:cNvPr id="7" name="CuadroTexto 4">
            <a:extLst>
              <a:ext uri="{FF2B5EF4-FFF2-40B4-BE49-F238E27FC236}">
                <a16:creationId xmlns:a16="http://schemas.microsoft.com/office/drawing/2014/main" id="{406A33BB-0C33-4FEC-95AA-18F55921FCD6}"/>
              </a:ext>
            </a:extLst>
          </p:cNvPr>
          <p:cNvSpPr txBox="1"/>
          <p:nvPr/>
        </p:nvSpPr>
        <p:spPr>
          <a:xfrm>
            <a:off x="68424" y="275581"/>
            <a:ext cx="12192000" cy="646331"/>
          </a:xfrm>
          <a:prstGeom prst="rect">
            <a:avLst/>
          </a:prstGeom>
          <a:noFill/>
        </p:spPr>
        <p:txBody>
          <a:bodyPr wrap="square" rtlCol="0">
            <a:spAutoFit/>
          </a:bodyPr>
          <a:lstStyle/>
          <a:p>
            <a:pPr algn="ctr">
              <a:defRPr/>
            </a:pPr>
            <a:r>
              <a:rPr lang="es-ES" sz="3600" b="1" dirty="0">
                <a:solidFill>
                  <a:srgbClr val="000000"/>
                </a:solidFill>
                <a:latin typeface="Arial Narrow" panose="020B0606020202030204" pitchFamily="34" charset="0"/>
              </a:rPr>
              <a:t>Amparamientos – Decreto 1366 de 2020</a:t>
            </a:r>
            <a:endParaRPr lang="es-CO" sz="3600" b="1" dirty="0">
              <a:solidFill>
                <a:srgbClr val="000000"/>
              </a:solidFill>
              <a:latin typeface="Arial Narrow" panose="020B0606020202030204" pitchFamily="34" charset="0"/>
            </a:endParaRPr>
          </a:p>
        </p:txBody>
      </p:sp>
      <p:sp>
        <p:nvSpPr>
          <p:cNvPr id="8" name="object 4">
            <a:extLst>
              <a:ext uri="{FF2B5EF4-FFF2-40B4-BE49-F238E27FC236}">
                <a16:creationId xmlns:a16="http://schemas.microsoft.com/office/drawing/2014/main" id="{C34949E8-42DB-4269-8070-7310F895F596}"/>
              </a:ext>
            </a:extLst>
          </p:cNvPr>
          <p:cNvSpPr/>
          <p:nvPr/>
        </p:nvSpPr>
        <p:spPr>
          <a:xfrm>
            <a:off x="761" y="1032593"/>
            <a:ext cx="12192000" cy="0"/>
          </a:xfrm>
          <a:custGeom>
            <a:avLst/>
            <a:gdLst/>
            <a:ahLst/>
            <a:cxnLst/>
            <a:rect l="l" t="t" r="r" b="b"/>
            <a:pathLst>
              <a:path w="12192000">
                <a:moveTo>
                  <a:pt x="0" y="0"/>
                </a:moveTo>
                <a:lnTo>
                  <a:pt x="12192000" y="0"/>
                </a:lnTo>
              </a:path>
            </a:pathLst>
          </a:custGeom>
          <a:ln w="38100">
            <a:solidFill>
              <a:srgbClr val="44536A"/>
            </a:solidFill>
          </a:ln>
        </p:spPr>
        <p:txBody>
          <a:bodyPr wrap="square" lIns="0" tIns="0" rIns="0" bIns="0" rtlCol="0"/>
          <a:lstStyle/>
          <a:p>
            <a:endParaRPr/>
          </a:p>
        </p:txBody>
      </p:sp>
      <p:pic>
        <p:nvPicPr>
          <p:cNvPr id="1026" name="Picture 2" descr="Cuáles son las 20 mejores cervezas del mundo? - Infobae">
            <a:extLst>
              <a:ext uri="{FF2B5EF4-FFF2-40B4-BE49-F238E27FC236}">
                <a16:creationId xmlns:a16="http://schemas.microsoft.com/office/drawing/2014/main" id="{7E203097-6124-4A5A-B2D8-6094A5CC05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1616" y="1712551"/>
            <a:ext cx="6193009" cy="3484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90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63F213A-34C7-440A-A759-4F764DFBBA35}"/>
              </a:ext>
            </a:extLst>
          </p:cNvPr>
          <p:cNvSpPr/>
          <p:nvPr/>
        </p:nvSpPr>
        <p:spPr>
          <a:xfrm>
            <a:off x="331110" y="1394983"/>
            <a:ext cx="11302482" cy="430887"/>
          </a:xfrm>
          <a:prstGeom prst="rect">
            <a:avLst/>
          </a:prstGeom>
        </p:spPr>
        <p:txBody>
          <a:bodyPr wrap="square">
            <a:spAutoFit/>
          </a:bodyPr>
          <a:lstStyle/>
          <a:p>
            <a:pPr algn="just"/>
            <a:r>
              <a:rPr lang="es-ES" sz="2200" dirty="0">
                <a:solidFill>
                  <a:srgbClr val="000000"/>
                </a:solidFill>
                <a:latin typeface="Arial Narrow" panose="020B0606020202030204" pitchFamily="34" charset="0"/>
              </a:rPr>
              <a:t>Deben cumplir con los requisitos establecidos en los artículos 61 y 62 del Decreto 1686 de 2012.</a:t>
            </a:r>
            <a:endParaRPr lang="es-CO" sz="2200" dirty="0">
              <a:solidFill>
                <a:srgbClr val="000000"/>
              </a:solidFill>
              <a:latin typeface="Arial Narrow" panose="020B0606020202030204" pitchFamily="34" charset="0"/>
            </a:endParaRPr>
          </a:p>
        </p:txBody>
      </p:sp>
      <p:sp>
        <p:nvSpPr>
          <p:cNvPr id="7" name="CuadroTexto 4">
            <a:extLst>
              <a:ext uri="{FF2B5EF4-FFF2-40B4-BE49-F238E27FC236}">
                <a16:creationId xmlns:a16="http://schemas.microsoft.com/office/drawing/2014/main" id="{406A33BB-0C33-4FEC-95AA-18F55921FCD6}"/>
              </a:ext>
            </a:extLst>
          </p:cNvPr>
          <p:cNvSpPr txBox="1"/>
          <p:nvPr/>
        </p:nvSpPr>
        <p:spPr>
          <a:xfrm>
            <a:off x="68424" y="275581"/>
            <a:ext cx="12192000" cy="646331"/>
          </a:xfrm>
          <a:prstGeom prst="rect">
            <a:avLst/>
          </a:prstGeom>
          <a:noFill/>
        </p:spPr>
        <p:txBody>
          <a:bodyPr wrap="square" rtlCol="0">
            <a:spAutoFit/>
          </a:bodyPr>
          <a:lstStyle/>
          <a:p>
            <a:pPr algn="ctr">
              <a:defRPr/>
            </a:pPr>
            <a:r>
              <a:rPr lang="es-ES" sz="3600" b="1" dirty="0">
                <a:solidFill>
                  <a:srgbClr val="000000"/>
                </a:solidFill>
                <a:latin typeface="Arial Narrow" panose="020B0606020202030204" pitchFamily="34" charset="0"/>
              </a:rPr>
              <a:t>Requisitos para la obtención de registro sanitario</a:t>
            </a:r>
            <a:endParaRPr lang="es-CO" sz="3600" b="1" dirty="0">
              <a:solidFill>
                <a:srgbClr val="000000"/>
              </a:solidFill>
              <a:latin typeface="Arial Narrow" panose="020B0606020202030204" pitchFamily="34" charset="0"/>
            </a:endParaRPr>
          </a:p>
        </p:txBody>
      </p:sp>
      <p:sp>
        <p:nvSpPr>
          <p:cNvPr id="8" name="object 4">
            <a:extLst>
              <a:ext uri="{FF2B5EF4-FFF2-40B4-BE49-F238E27FC236}">
                <a16:creationId xmlns:a16="http://schemas.microsoft.com/office/drawing/2014/main" id="{C34949E8-42DB-4269-8070-7310F895F596}"/>
              </a:ext>
            </a:extLst>
          </p:cNvPr>
          <p:cNvSpPr/>
          <p:nvPr/>
        </p:nvSpPr>
        <p:spPr>
          <a:xfrm>
            <a:off x="761" y="1032593"/>
            <a:ext cx="12192000" cy="0"/>
          </a:xfrm>
          <a:custGeom>
            <a:avLst/>
            <a:gdLst/>
            <a:ahLst/>
            <a:cxnLst/>
            <a:rect l="l" t="t" r="r" b="b"/>
            <a:pathLst>
              <a:path w="12192000">
                <a:moveTo>
                  <a:pt x="0" y="0"/>
                </a:moveTo>
                <a:lnTo>
                  <a:pt x="12192000" y="0"/>
                </a:lnTo>
              </a:path>
            </a:pathLst>
          </a:custGeom>
          <a:ln w="38100">
            <a:solidFill>
              <a:srgbClr val="44536A"/>
            </a:solidFill>
          </a:ln>
        </p:spPr>
        <p:txBody>
          <a:bodyPr wrap="square" lIns="0" tIns="0" rIns="0" bIns="0" rtlCol="0"/>
          <a:lstStyle/>
          <a:p>
            <a:endParaRPr/>
          </a:p>
        </p:txBody>
      </p:sp>
      <p:sp>
        <p:nvSpPr>
          <p:cNvPr id="2" name="Rectángulo 1">
            <a:extLst>
              <a:ext uri="{FF2B5EF4-FFF2-40B4-BE49-F238E27FC236}">
                <a16:creationId xmlns:a16="http://schemas.microsoft.com/office/drawing/2014/main" id="{9D70D130-3F97-4812-B705-BC01F11EE8B6}"/>
              </a:ext>
            </a:extLst>
          </p:cNvPr>
          <p:cNvSpPr/>
          <p:nvPr/>
        </p:nvSpPr>
        <p:spPr>
          <a:xfrm>
            <a:off x="513183" y="1942474"/>
            <a:ext cx="7236583" cy="4524315"/>
          </a:xfrm>
          <a:prstGeom prst="rect">
            <a:avLst/>
          </a:prstGeom>
        </p:spPr>
        <p:txBody>
          <a:bodyPr wrap="square">
            <a:spAutoFit/>
          </a:bodyPr>
          <a:lstStyle/>
          <a:p>
            <a:endParaRPr lang="es-CO" sz="1600" dirty="0">
              <a:solidFill>
                <a:srgbClr val="000000"/>
              </a:solidFill>
              <a:latin typeface="Arial" panose="020B0604020202020204" pitchFamily="34" charset="0"/>
            </a:endParaRPr>
          </a:p>
          <a:p>
            <a:pPr indent="-342900">
              <a:buAutoNum type="arabicPeriod"/>
            </a:pPr>
            <a:r>
              <a:rPr lang="es-ES" sz="1600" dirty="0">
                <a:solidFill>
                  <a:srgbClr val="000000"/>
                </a:solidFill>
                <a:latin typeface="Arial Narrow" panose="020B0606020202030204" pitchFamily="34" charset="0"/>
              </a:rPr>
              <a:t>Solicitud escrita.</a:t>
            </a:r>
          </a:p>
          <a:p>
            <a:pPr indent="-342900">
              <a:buAutoNum type="arabicPeriod"/>
            </a:pPr>
            <a:r>
              <a:rPr lang="es-ES" sz="1600" dirty="0">
                <a:solidFill>
                  <a:srgbClr val="000000"/>
                </a:solidFill>
                <a:latin typeface="Arial Narrow" panose="020B0606020202030204" pitchFamily="34" charset="0"/>
              </a:rPr>
              <a:t>Etiquetas de la bebida alcohólica, con los requisitos establecidos en el capítulo VI del Decreto 1686 de 2012. </a:t>
            </a:r>
          </a:p>
          <a:p>
            <a:pPr indent="-342900">
              <a:buAutoNum type="arabicPeriod"/>
            </a:pPr>
            <a:r>
              <a:rPr lang="es-ES" sz="1600" dirty="0">
                <a:solidFill>
                  <a:srgbClr val="000000"/>
                </a:solidFill>
                <a:latin typeface="Arial Narrow" panose="020B0606020202030204" pitchFamily="34" charset="0"/>
              </a:rPr>
              <a:t>Certificado de existencia y representación legal o matrícula mercantil del titular o solicitante del registro sanitario, fabricante, hidratador, envasador o exportador</a:t>
            </a:r>
          </a:p>
          <a:p>
            <a:pPr indent="-342900">
              <a:buAutoNum type="arabicPeriod"/>
            </a:pPr>
            <a:r>
              <a:rPr lang="es-ES" sz="1600" dirty="0">
                <a:solidFill>
                  <a:srgbClr val="000000"/>
                </a:solidFill>
                <a:latin typeface="Arial Narrow" panose="020B0606020202030204" pitchFamily="34" charset="0"/>
              </a:rPr>
              <a:t>Copia del acta de visita realizada por la autoridad sanitaria competente o certificación de Buenas Prácticas de Manufactura -BPM. </a:t>
            </a:r>
          </a:p>
          <a:p>
            <a:pPr indent="-342900">
              <a:buAutoNum type="arabicPeriod"/>
            </a:pPr>
            <a:r>
              <a:rPr lang="es-ES" sz="1600" dirty="0">
                <a:solidFill>
                  <a:srgbClr val="000000"/>
                </a:solidFill>
                <a:latin typeface="Arial Narrow" panose="020B0606020202030204" pitchFamily="34" charset="0"/>
              </a:rPr>
              <a:t>Autorización o poder debidamente otorgado, si es del caso. </a:t>
            </a:r>
          </a:p>
          <a:p>
            <a:pPr indent="-342900">
              <a:buAutoNum type="arabicPeriod"/>
            </a:pPr>
            <a:r>
              <a:rPr lang="es-ES" sz="1600" dirty="0">
                <a:solidFill>
                  <a:srgbClr val="000000"/>
                </a:solidFill>
                <a:latin typeface="Arial Narrow" panose="020B0606020202030204" pitchFamily="34" charset="0"/>
              </a:rPr>
              <a:t>Certificado expedido por la Superintendencia de Industria y Comercio en el cual conste que la marca está registrada a nombre del interesado o que este ha solicitado su registro y que se encuentra en trámite. </a:t>
            </a:r>
          </a:p>
          <a:p>
            <a:pPr indent="-342900">
              <a:buAutoNum type="arabicPeriod"/>
            </a:pPr>
            <a:r>
              <a:rPr lang="es-ES" sz="1600" dirty="0">
                <a:solidFill>
                  <a:srgbClr val="000000"/>
                </a:solidFill>
                <a:latin typeface="Arial Narrow" panose="020B0606020202030204" pitchFamily="34" charset="0"/>
              </a:rPr>
              <a:t>Descripción del proceso de elaboración y composición cualitativa -cuantitativa de la bebida alcohólica, técnicas de análisis y constantes analíticas del producto final. </a:t>
            </a:r>
          </a:p>
          <a:p>
            <a:pPr indent="-342900">
              <a:buAutoNum type="arabicPeriod"/>
            </a:pPr>
            <a:r>
              <a:rPr lang="es-ES" sz="1600" dirty="0">
                <a:solidFill>
                  <a:srgbClr val="000000"/>
                </a:solidFill>
                <a:latin typeface="Arial Narrow" panose="020B0606020202030204" pitchFamily="34" charset="0"/>
              </a:rPr>
              <a:t>Copia del contrato de elaboración, envase o hidratación, cuando el producto no sea elaborado por el titular del registro sanitario. </a:t>
            </a:r>
          </a:p>
          <a:p>
            <a:pPr indent="-342900">
              <a:buAutoNum type="arabicPeriod"/>
            </a:pPr>
            <a:endParaRPr lang="es-ES" sz="1600" dirty="0">
              <a:solidFill>
                <a:srgbClr val="000000"/>
              </a:solidFill>
              <a:latin typeface="Arial Narrow" panose="020B0606020202030204" pitchFamily="34" charset="0"/>
            </a:endParaRPr>
          </a:p>
          <a:p>
            <a:pPr marL="342900" indent="-342900" algn="just">
              <a:buAutoNum type="arabicPeriod"/>
            </a:pPr>
            <a:endParaRPr lang="es-CO" sz="1600" dirty="0"/>
          </a:p>
        </p:txBody>
      </p:sp>
      <p:pic>
        <p:nvPicPr>
          <p:cNvPr id="1026" name="Picture 2" descr="Requisitos de una Política empresarial">
            <a:extLst>
              <a:ext uri="{FF2B5EF4-FFF2-40B4-BE49-F238E27FC236}">
                <a16:creationId xmlns:a16="http://schemas.microsoft.com/office/drawing/2014/main" id="{614CBC86-BA63-4462-88D0-C11F25B034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0068" y="2386965"/>
            <a:ext cx="3543524" cy="26451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61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4">
            <a:extLst>
              <a:ext uri="{FF2B5EF4-FFF2-40B4-BE49-F238E27FC236}">
                <a16:creationId xmlns:a16="http://schemas.microsoft.com/office/drawing/2014/main" id="{D713A29C-12C7-40B4-AFE9-91AF4E19F08F}"/>
              </a:ext>
            </a:extLst>
          </p:cNvPr>
          <p:cNvSpPr txBox="1"/>
          <p:nvPr/>
        </p:nvSpPr>
        <p:spPr>
          <a:xfrm>
            <a:off x="68424" y="275581"/>
            <a:ext cx="12192000" cy="1200329"/>
          </a:xfrm>
          <a:prstGeom prst="rect">
            <a:avLst/>
          </a:prstGeom>
          <a:noFill/>
        </p:spPr>
        <p:txBody>
          <a:bodyPr wrap="square" rtlCol="0">
            <a:spAutoFit/>
          </a:bodyPr>
          <a:lstStyle/>
          <a:p>
            <a:pPr algn="ctr">
              <a:defRPr/>
            </a:pPr>
            <a:r>
              <a:rPr lang="es-ES" sz="3600" b="1" dirty="0">
                <a:solidFill>
                  <a:srgbClr val="000000"/>
                </a:solidFill>
                <a:latin typeface="Arial Narrow" panose="020B0606020202030204" pitchFamily="34" charset="0"/>
              </a:rPr>
              <a:t>Tarifas – Registro sanitario de Bebidas Alcohólicas</a:t>
            </a:r>
          </a:p>
          <a:p>
            <a:pPr algn="ctr">
              <a:defRPr/>
            </a:pPr>
            <a:r>
              <a:rPr lang="es-ES" sz="3600" b="1" dirty="0">
                <a:solidFill>
                  <a:srgbClr val="000000"/>
                </a:solidFill>
                <a:latin typeface="Arial Narrow" panose="020B0606020202030204" pitchFamily="34" charset="0"/>
              </a:rPr>
              <a:t>Microempresarios</a:t>
            </a:r>
            <a:endParaRPr lang="es-CO" sz="3600" b="1" dirty="0">
              <a:solidFill>
                <a:srgbClr val="000000"/>
              </a:solidFill>
              <a:latin typeface="Arial Narrow" panose="020B0606020202030204" pitchFamily="34" charset="0"/>
            </a:endParaRPr>
          </a:p>
        </p:txBody>
      </p:sp>
      <p:graphicFrame>
        <p:nvGraphicFramePr>
          <p:cNvPr id="4" name="Tabla 3">
            <a:extLst>
              <a:ext uri="{FF2B5EF4-FFF2-40B4-BE49-F238E27FC236}">
                <a16:creationId xmlns:a16="http://schemas.microsoft.com/office/drawing/2014/main" id="{27141D9C-EA4D-4080-8C89-032B5C035B10}"/>
              </a:ext>
            </a:extLst>
          </p:cNvPr>
          <p:cNvGraphicFramePr>
            <a:graphicFrameLocks noGrp="1"/>
          </p:cNvGraphicFramePr>
          <p:nvPr>
            <p:extLst>
              <p:ext uri="{D42A27DB-BD31-4B8C-83A1-F6EECF244321}">
                <p14:modId xmlns:p14="http://schemas.microsoft.com/office/powerpoint/2010/main" val="1365618995"/>
              </p:ext>
            </p:extLst>
          </p:nvPr>
        </p:nvGraphicFramePr>
        <p:xfrm>
          <a:off x="421432" y="2295730"/>
          <a:ext cx="11485984" cy="2974551"/>
        </p:xfrm>
        <a:graphic>
          <a:graphicData uri="http://schemas.openxmlformats.org/drawingml/2006/table">
            <a:tbl>
              <a:tblPr firstRow="1" firstCol="1" bandRow="1">
                <a:tableStyleId>{93296810-A885-4BE3-A3E7-6D5BEEA58F35}</a:tableStyleId>
              </a:tblPr>
              <a:tblGrid>
                <a:gridCol w="1129769">
                  <a:extLst>
                    <a:ext uri="{9D8B030D-6E8A-4147-A177-3AD203B41FA5}">
                      <a16:colId xmlns:a16="http://schemas.microsoft.com/office/drawing/2014/main" val="1829528329"/>
                    </a:ext>
                  </a:extLst>
                </a:gridCol>
                <a:gridCol w="7421349">
                  <a:extLst>
                    <a:ext uri="{9D8B030D-6E8A-4147-A177-3AD203B41FA5}">
                      <a16:colId xmlns:a16="http://schemas.microsoft.com/office/drawing/2014/main" val="1261260046"/>
                    </a:ext>
                  </a:extLst>
                </a:gridCol>
                <a:gridCol w="1190625">
                  <a:extLst>
                    <a:ext uri="{9D8B030D-6E8A-4147-A177-3AD203B41FA5}">
                      <a16:colId xmlns:a16="http://schemas.microsoft.com/office/drawing/2014/main" val="2414833929"/>
                    </a:ext>
                  </a:extLst>
                </a:gridCol>
                <a:gridCol w="1744241">
                  <a:extLst>
                    <a:ext uri="{9D8B030D-6E8A-4147-A177-3AD203B41FA5}">
                      <a16:colId xmlns:a16="http://schemas.microsoft.com/office/drawing/2014/main" val="1367494665"/>
                    </a:ext>
                  </a:extLst>
                </a:gridCol>
              </a:tblGrid>
              <a:tr h="411256">
                <a:tc>
                  <a:txBody>
                    <a:bodyPr/>
                    <a:lstStyle/>
                    <a:p>
                      <a:pPr algn="ctr">
                        <a:spcAft>
                          <a:spcPts val="0"/>
                        </a:spcAft>
                      </a:pPr>
                      <a:r>
                        <a:rPr lang="es-CO" sz="1600" kern="1200" dirty="0">
                          <a:solidFill>
                            <a:schemeClr val="bg1"/>
                          </a:solidFill>
                          <a:latin typeface="Arial Narrow" panose="020B0606020202030204" pitchFamily="34" charset="0"/>
                          <a:ea typeface="+mn-ea"/>
                          <a:cs typeface="+mn-cs"/>
                        </a:rPr>
                        <a:t>Código </a:t>
                      </a:r>
                    </a:p>
                  </a:txBody>
                  <a:tcPr marL="44450" marR="44450" marT="0" marB="0" anchor="ctr"/>
                </a:tc>
                <a:tc>
                  <a:txBody>
                    <a:bodyPr/>
                    <a:lstStyle/>
                    <a:p>
                      <a:pPr marL="0" algn="ctr" defTabSz="914400" rtl="0" eaLnBrk="1" latinLnBrk="0" hangingPunct="1">
                        <a:spcAft>
                          <a:spcPts val="0"/>
                        </a:spcAft>
                      </a:pPr>
                      <a:r>
                        <a:rPr lang="es-CO" sz="1600" b="1" kern="1200" dirty="0">
                          <a:solidFill>
                            <a:schemeClr val="bg1"/>
                          </a:solidFill>
                          <a:latin typeface="Arial Narrow" panose="020B0606020202030204" pitchFamily="34" charset="0"/>
                          <a:ea typeface="+mn-ea"/>
                          <a:cs typeface="+mn-cs"/>
                        </a:rPr>
                        <a:t>CONCEPTO </a:t>
                      </a:r>
                    </a:p>
                  </a:txBody>
                  <a:tcPr marL="44450" marR="44450" marT="0" marB="0" anchor="ctr"/>
                </a:tc>
                <a:tc>
                  <a:txBody>
                    <a:bodyPr/>
                    <a:lstStyle/>
                    <a:p>
                      <a:pPr marL="0" algn="ctr" defTabSz="914400" rtl="0" eaLnBrk="1" latinLnBrk="0" hangingPunct="1">
                        <a:spcAft>
                          <a:spcPts val="0"/>
                        </a:spcAft>
                      </a:pPr>
                      <a:r>
                        <a:rPr lang="es-CO" sz="1600" b="1" kern="1200" dirty="0">
                          <a:solidFill>
                            <a:schemeClr val="bg1"/>
                          </a:solidFill>
                          <a:latin typeface="Arial Narrow" panose="020B0606020202030204" pitchFamily="34" charset="0"/>
                          <a:ea typeface="+mn-ea"/>
                          <a:cs typeface="+mn-cs"/>
                        </a:rPr>
                        <a:t>UVT </a:t>
                      </a:r>
                    </a:p>
                  </a:txBody>
                  <a:tcPr marL="44450" marR="44450" marT="0" marB="0" anchor="ctr"/>
                </a:tc>
                <a:tc>
                  <a:txBody>
                    <a:bodyPr/>
                    <a:lstStyle/>
                    <a:p>
                      <a:pPr marL="0" algn="ctr" defTabSz="914400" rtl="0" eaLnBrk="1" latinLnBrk="0" hangingPunct="1">
                        <a:spcAft>
                          <a:spcPts val="0"/>
                        </a:spcAft>
                      </a:pPr>
                      <a:r>
                        <a:rPr lang="es-CO" sz="1600" b="1" kern="1200" dirty="0">
                          <a:solidFill>
                            <a:schemeClr val="bg1"/>
                          </a:solidFill>
                          <a:latin typeface="Arial Narrow" panose="020B0606020202030204" pitchFamily="34" charset="0"/>
                          <a:ea typeface="+mn-ea"/>
                          <a:cs typeface="+mn-cs"/>
                        </a:rPr>
                        <a:t>Tarifa $ </a:t>
                      </a:r>
                    </a:p>
                  </a:txBody>
                  <a:tcPr marL="44450" marR="44450" marT="0" marB="0" anchor="ctr"/>
                </a:tc>
                <a:extLst>
                  <a:ext uri="{0D108BD9-81ED-4DB2-BD59-A6C34878D82A}">
                    <a16:rowId xmlns:a16="http://schemas.microsoft.com/office/drawing/2014/main" val="1031438263"/>
                  </a:ext>
                </a:extLst>
              </a:tr>
              <a:tr h="570368">
                <a:tc>
                  <a:txBody>
                    <a:bodyPr/>
                    <a:lstStyle/>
                    <a:p>
                      <a:pPr algn="ctr">
                        <a:spcAft>
                          <a:spcPts val="0"/>
                        </a:spcAft>
                      </a:pPr>
                      <a:r>
                        <a:rPr lang="es-CO" sz="1600" kern="1200" dirty="0">
                          <a:solidFill>
                            <a:schemeClr val="bg1"/>
                          </a:solidFill>
                          <a:latin typeface="Arial Narrow" panose="020B0606020202030204" pitchFamily="34" charset="0"/>
                          <a:ea typeface="+mn-ea"/>
                          <a:cs typeface="+mn-cs"/>
                        </a:rPr>
                        <a:t>2018-1 </a:t>
                      </a:r>
                    </a:p>
                  </a:txBody>
                  <a:tcPr marL="44450" marR="44450" marT="0" marB="0" anchor="ctr"/>
                </a:tc>
                <a:tc>
                  <a:txBody>
                    <a:bodyPr/>
                    <a:lstStyle/>
                    <a:p>
                      <a:pPr algn="just">
                        <a:spcAft>
                          <a:spcPts val="0"/>
                        </a:spcAft>
                      </a:pPr>
                      <a:r>
                        <a:rPr lang="es-CO" sz="1600" kern="1200" dirty="0">
                          <a:solidFill>
                            <a:srgbClr val="000000"/>
                          </a:solidFill>
                          <a:latin typeface="Arial Narrow" panose="020B0606020202030204" pitchFamily="34" charset="0"/>
                          <a:ea typeface="+mn-ea"/>
                          <a:cs typeface="+mn-cs"/>
                        </a:rPr>
                        <a:t>Registro sanitario de bebidas alcohólicas para microempresarios  </a:t>
                      </a:r>
                    </a:p>
                  </a:txBody>
                  <a:tcPr marL="44450" marR="44450" marT="0" marB="0" anchor="ctr"/>
                </a:tc>
                <a:tc>
                  <a:txBody>
                    <a:bodyPr/>
                    <a:lstStyle/>
                    <a:p>
                      <a:pPr algn="ctr">
                        <a:spcAft>
                          <a:spcPts val="0"/>
                        </a:spcAft>
                      </a:pPr>
                      <a:r>
                        <a:rPr lang="es-CO" sz="1600" kern="1200">
                          <a:solidFill>
                            <a:srgbClr val="000000"/>
                          </a:solidFill>
                          <a:latin typeface="Arial Narrow" panose="020B0606020202030204" pitchFamily="34" charset="0"/>
                          <a:ea typeface="+mn-ea"/>
                          <a:cs typeface="+mn-cs"/>
                        </a:rPr>
                        <a:t>50,44 </a:t>
                      </a:r>
                    </a:p>
                  </a:txBody>
                  <a:tcPr marL="44450" marR="44450" marT="0" marB="0" anchor="ctr"/>
                </a:tc>
                <a:tc>
                  <a:txBody>
                    <a:bodyPr/>
                    <a:lstStyle/>
                    <a:p>
                      <a:pPr algn="ctr">
                        <a:spcAft>
                          <a:spcPts val="0"/>
                        </a:spcAft>
                      </a:pPr>
                      <a:r>
                        <a:rPr lang="es-CO" sz="1600" kern="1200">
                          <a:solidFill>
                            <a:srgbClr val="000000"/>
                          </a:solidFill>
                          <a:latin typeface="Arial Narrow" panose="020B0606020202030204" pitchFamily="34" charset="0"/>
                          <a:ea typeface="+mn-ea"/>
                          <a:cs typeface="+mn-cs"/>
                        </a:rPr>
                        <a:t>$   1.796.018  </a:t>
                      </a:r>
                    </a:p>
                  </a:txBody>
                  <a:tcPr marL="44450" marR="44450" marT="0" marB="0" anchor="ctr"/>
                </a:tc>
                <a:extLst>
                  <a:ext uri="{0D108BD9-81ED-4DB2-BD59-A6C34878D82A}">
                    <a16:rowId xmlns:a16="http://schemas.microsoft.com/office/drawing/2014/main" val="1745689153"/>
                  </a:ext>
                </a:extLst>
              </a:tr>
              <a:tr h="885658">
                <a:tc>
                  <a:txBody>
                    <a:bodyPr/>
                    <a:lstStyle/>
                    <a:p>
                      <a:pPr algn="ctr">
                        <a:spcAft>
                          <a:spcPts val="0"/>
                        </a:spcAft>
                      </a:pPr>
                      <a:r>
                        <a:rPr lang="es-CO" sz="1600" kern="1200" dirty="0">
                          <a:solidFill>
                            <a:schemeClr val="bg1"/>
                          </a:solidFill>
                          <a:latin typeface="Arial Narrow" panose="020B0606020202030204" pitchFamily="34" charset="0"/>
                          <a:ea typeface="+mn-ea"/>
                          <a:cs typeface="+mn-cs"/>
                        </a:rPr>
                        <a:t>2018-2 </a:t>
                      </a:r>
                    </a:p>
                  </a:txBody>
                  <a:tcPr marL="44450" marR="44450" marT="0" marB="0" anchor="ctr"/>
                </a:tc>
                <a:tc>
                  <a:txBody>
                    <a:bodyPr/>
                    <a:lstStyle/>
                    <a:p>
                      <a:pPr algn="just">
                        <a:spcAft>
                          <a:spcPts val="0"/>
                        </a:spcAft>
                      </a:pPr>
                      <a:r>
                        <a:rPr lang="es-CO" sz="1600" kern="1200" dirty="0">
                          <a:solidFill>
                            <a:srgbClr val="000000"/>
                          </a:solidFill>
                          <a:latin typeface="Arial Narrow" panose="020B0606020202030204" pitchFamily="34" charset="0"/>
                          <a:ea typeface="+mn-ea"/>
                          <a:cs typeface="+mn-cs"/>
                        </a:rPr>
                        <a:t>Registro sanitario de bebidas alcohólicas para microempresarios certificados en BPM (de 1 hasta 10 amparamientos)  </a:t>
                      </a:r>
                    </a:p>
                  </a:txBody>
                  <a:tcPr marL="44450" marR="44450" marT="0" marB="0" anchor="ctr"/>
                </a:tc>
                <a:tc>
                  <a:txBody>
                    <a:bodyPr/>
                    <a:lstStyle/>
                    <a:p>
                      <a:pPr algn="ctr">
                        <a:spcAft>
                          <a:spcPts val="0"/>
                        </a:spcAft>
                      </a:pPr>
                      <a:r>
                        <a:rPr lang="es-CO" sz="1600" kern="1200">
                          <a:solidFill>
                            <a:srgbClr val="000000"/>
                          </a:solidFill>
                          <a:latin typeface="Arial Narrow" panose="020B0606020202030204" pitchFamily="34" charset="0"/>
                          <a:ea typeface="+mn-ea"/>
                          <a:cs typeface="+mn-cs"/>
                        </a:rPr>
                        <a:t>61,95 </a:t>
                      </a:r>
                    </a:p>
                  </a:txBody>
                  <a:tcPr marL="44450" marR="44450" marT="0" marB="0" anchor="ctr"/>
                </a:tc>
                <a:tc>
                  <a:txBody>
                    <a:bodyPr/>
                    <a:lstStyle/>
                    <a:p>
                      <a:pPr algn="ctr">
                        <a:spcAft>
                          <a:spcPts val="0"/>
                        </a:spcAft>
                      </a:pPr>
                      <a:r>
                        <a:rPr lang="es-CO" sz="1600" kern="1200">
                          <a:solidFill>
                            <a:srgbClr val="000000"/>
                          </a:solidFill>
                          <a:latin typeface="Arial Narrow" panose="020B0606020202030204" pitchFamily="34" charset="0"/>
                          <a:ea typeface="+mn-ea"/>
                          <a:cs typeface="+mn-cs"/>
                        </a:rPr>
                        <a:t>$   2.205.854  </a:t>
                      </a:r>
                    </a:p>
                  </a:txBody>
                  <a:tcPr marL="44450" marR="44450" marT="0" marB="0" anchor="ctr"/>
                </a:tc>
                <a:extLst>
                  <a:ext uri="{0D108BD9-81ED-4DB2-BD59-A6C34878D82A}">
                    <a16:rowId xmlns:a16="http://schemas.microsoft.com/office/drawing/2014/main" val="3516627819"/>
                  </a:ext>
                </a:extLst>
              </a:tr>
              <a:tr h="1107269">
                <a:tc>
                  <a:txBody>
                    <a:bodyPr/>
                    <a:lstStyle/>
                    <a:p>
                      <a:pPr algn="ctr">
                        <a:spcAft>
                          <a:spcPts val="0"/>
                        </a:spcAft>
                      </a:pPr>
                      <a:r>
                        <a:rPr lang="es-CO" sz="1600" kern="1200" dirty="0">
                          <a:solidFill>
                            <a:schemeClr val="bg1"/>
                          </a:solidFill>
                          <a:latin typeface="Arial Narrow" panose="020B0606020202030204" pitchFamily="34" charset="0"/>
                          <a:ea typeface="+mn-ea"/>
                          <a:cs typeface="+mn-cs"/>
                        </a:rPr>
                        <a:t>2018-3 </a:t>
                      </a:r>
                    </a:p>
                  </a:txBody>
                  <a:tcPr marL="44450" marR="44450" marT="0" marB="0" anchor="ctr"/>
                </a:tc>
                <a:tc>
                  <a:txBody>
                    <a:bodyPr/>
                    <a:lstStyle/>
                    <a:p>
                      <a:pPr algn="just">
                        <a:spcAft>
                          <a:spcPts val="0"/>
                        </a:spcAft>
                      </a:pPr>
                      <a:r>
                        <a:rPr lang="es-CO" sz="1600" kern="1200" dirty="0">
                          <a:solidFill>
                            <a:srgbClr val="000000"/>
                          </a:solidFill>
                          <a:latin typeface="Arial Narrow" panose="020B0606020202030204" pitchFamily="34" charset="0"/>
                          <a:ea typeface="+mn-ea"/>
                          <a:cs typeface="+mn-cs"/>
                        </a:rPr>
                        <a:t>Registro sanitario de bebidas alcohólicas para microempresarios certificados en BPM (de 11 amparamientos en adelante)  </a:t>
                      </a:r>
                    </a:p>
                  </a:txBody>
                  <a:tcPr marL="44450" marR="44450" marT="0" marB="0" anchor="ctr"/>
                </a:tc>
                <a:tc>
                  <a:txBody>
                    <a:bodyPr/>
                    <a:lstStyle/>
                    <a:p>
                      <a:pPr algn="ctr">
                        <a:spcAft>
                          <a:spcPts val="0"/>
                        </a:spcAft>
                      </a:pPr>
                      <a:r>
                        <a:rPr lang="es-CO" sz="1600" kern="1200" dirty="0">
                          <a:solidFill>
                            <a:srgbClr val="000000"/>
                          </a:solidFill>
                          <a:latin typeface="Arial Narrow" panose="020B0606020202030204" pitchFamily="34" charset="0"/>
                          <a:ea typeface="+mn-ea"/>
                          <a:cs typeface="+mn-cs"/>
                        </a:rPr>
                        <a:t>84,94 </a:t>
                      </a:r>
                    </a:p>
                  </a:txBody>
                  <a:tcPr marL="44450" marR="44450" marT="0" marB="0" anchor="ctr"/>
                </a:tc>
                <a:tc>
                  <a:txBody>
                    <a:bodyPr/>
                    <a:lstStyle/>
                    <a:p>
                      <a:pPr algn="ctr">
                        <a:spcAft>
                          <a:spcPts val="0"/>
                        </a:spcAft>
                      </a:pPr>
                      <a:r>
                        <a:rPr lang="es-CO" sz="1600" kern="1200" dirty="0">
                          <a:solidFill>
                            <a:srgbClr val="000000"/>
                          </a:solidFill>
                          <a:latin typeface="Arial Narrow" panose="020B0606020202030204" pitchFamily="34" charset="0"/>
                          <a:ea typeface="+mn-ea"/>
                          <a:cs typeface="+mn-cs"/>
                        </a:rPr>
                        <a:t>$   3.024.459  </a:t>
                      </a:r>
                    </a:p>
                  </a:txBody>
                  <a:tcPr marL="44450" marR="44450" marT="0" marB="0" anchor="ctr"/>
                </a:tc>
                <a:extLst>
                  <a:ext uri="{0D108BD9-81ED-4DB2-BD59-A6C34878D82A}">
                    <a16:rowId xmlns:a16="http://schemas.microsoft.com/office/drawing/2014/main" val="2578499055"/>
                  </a:ext>
                </a:extLst>
              </a:tr>
            </a:tbl>
          </a:graphicData>
        </a:graphic>
      </p:graphicFrame>
    </p:spTree>
    <p:extLst>
      <p:ext uri="{BB962C8B-B14F-4D97-AF65-F5344CB8AC3E}">
        <p14:creationId xmlns:p14="http://schemas.microsoft.com/office/powerpoint/2010/main" val="7265335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9627107" y="5724142"/>
            <a:ext cx="2564891" cy="1133854"/>
          </a:xfrm>
          <a:prstGeom prst="rect">
            <a:avLst/>
          </a:prstGeom>
          <a:blipFill>
            <a:blip r:embed="rId2" cstate="print"/>
            <a:stretch>
              <a:fillRect/>
            </a:stretch>
          </a:blipFill>
        </p:spPr>
        <p:txBody>
          <a:bodyPr wrap="square" lIns="0" tIns="0" rIns="0" bIns="0" rtlCol="0"/>
          <a:lstStyle/>
          <a:p>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298" y="4955824"/>
            <a:ext cx="76581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object 4">
            <a:extLst>
              <a:ext uri="{FF2B5EF4-FFF2-40B4-BE49-F238E27FC236}">
                <a16:creationId xmlns:a16="http://schemas.microsoft.com/office/drawing/2014/main" id="{B8A196B9-6FC7-534E-9D44-AFB6ABA43E17}"/>
              </a:ext>
            </a:extLst>
          </p:cNvPr>
          <p:cNvGrpSpPr/>
          <p:nvPr/>
        </p:nvGrpSpPr>
        <p:grpSpPr>
          <a:xfrm>
            <a:off x="1566093" y="743301"/>
            <a:ext cx="4476498" cy="3214750"/>
            <a:chOff x="2293289" y="1190998"/>
            <a:chExt cx="4998720" cy="3714822"/>
          </a:xfrm>
        </p:grpSpPr>
        <p:sp>
          <p:nvSpPr>
            <p:cNvPr id="8" name="object 5">
              <a:extLst>
                <a:ext uri="{FF2B5EF4-FFF2-40B4-BE49-F238E27FC236}">
                  <a16:creationId xmlns:a16="http://schemas.microsoft.com/office/drawing/2014/main" id="{7253DFF0-D8AC-A641-8EBC-E95DC1AF9BFB}"/>
                </a:ext>
              </a:extLst>
            </p:cNvPr>
            <p:cNvSpPr/>
            <p:nvPr/>
          </p:nvSpPr>
          <p:spPr>
            <a:xfrm>
              <a:off x="2293289" y="2255965"/>
              <a:ext cx="4998720" cy="2649855"/>
            </a:xfrm>
            <a:custGeom>
              <a:avLst/>
              <a:gdLst/>
              <a:ahLst/>
              <a:cxnLst/>
              <a:rect l="l" t="t" r="r" b="b"/>
              <a:pathLst>
                <a:path w="4998720" h="2649854">
                  <a:moveTo>
                    <a:pt x="4413626" y="0"/>
                  </a:moveTo>
                  <a:lnTo>
                    <a:pt x="4397781" y="7885"/>
                  </a:lnTo>
                  <a:lnTo>
                    <a:pt x="4388398" y="23401"/>
                  </a:lnTo>
                  <a:lnTo>
                    <a:pt x="4390325" y="39107"/>
                  </a:lnTo>
                  <a:lnTo>
                    <a:pt x="4398583" y="54572"/>
                  </a:lnTo>
                  <a:lnTo>
                    <a:pt x="4408195" y="69366"/>
                  </a:lnTo>
                  <a:lnTo>
                    <a:pt x="4419969" y="88332"/>
                  </a:lnTo>
                  <a:lnTo>
                    <a:pt x="4456252" y="144652"/>
                  </a:lnTo>
                  <a:lnTo>
                    <a:pt x="4481592" y="187783"/>
                  </a:lnTo>
                  <a:lnTo>
                    <a:pt x="4503821" y="231268"/>
                  </a:lnTo>
                  <a:lnTo>
                    <a:pt x="4522827" y="275143"/>
                  </a:lnTo>
                  <a:lnTo>
                    <a:pt x="4538496" y="319445"/>
                  </a:lnTo>
                  <a:lnTo>
                    <a:pt x="4550715" y="364212"/>
                  </a:lnTo>
                  <a:lnTo>
                    <a:pt x="4559371" y="409482"/>
                  </a:lnTo>
                  <a:lnTo>
                    <a:pt x="4564351" y="455290"/>
                  </a:lnTo>
                  <a:lnTo>
                    <a:pt x="4565541" y="501675"/>
                  </a:lnTo>
                  <a:lnTo>
                    <a:pt x="4562828" y="548674"/>
                  </a:lnTo>
                  <a:lnTo>
                    <a:pt x="4556099" y="596323"/>
                  </a:lnTo>
                  <a:lnTo>
                    <a:pt x="4545241" y="644661"/>
                  </a:lnTo>
                  <a:lnTo>
                    <a:pt x="4530141" y="693724"/>
                  </a:lnTo>
                  <a:lnTo>
                    <a:pt x="4479754" y="837344"/>
                  </a:lnTo>
                  <a:lnTo>
                    <a:pt x="4462476" y="884999"/>
                  </a:lnTo>
                  <a:lnTo>
                    <a:pt x="4444710" y="932454"/>
                  </a:lnTo>
                  <a:lnTo>
                    <a:pt x="4426307" y="979651"/>
                  </a:lnTo>
                  <a:lnTo>
                    <a:pt x="4407121" y="1026537"/>
                  </a:lnTo>
                  <a:lnTo>
                    <a:pt x="4387002" y="1073054"/>
                  </a:lnTo>
                  <a:lnTo>
                    <a:pt x="4365803" y="1119148"/>
                  </a:lnTo>
                  <a:lnTo>
                    <a:pt x="4343247" y="1165620"/>
                  </a:lnTo>
                  <a:lnTo>
                    <a:pt x="4320076" y="1211360"/>
                  </a:lnTo>
                  <a:lnTo>
                    <a:pt x="4296284" y="1256365"/>
                  </a:lnTo>
                  <a:lnTo>
                    <a:pt x="4271870" y="1300629"/>
                  </a:lnTo>
                  <a:lnTo>
                    <a:pt x="4246831" y="1344147"/>
                  </a:lnTo>
                  <a:lnTo>
                    <a:pt x="4221165" y="1386916"/>
                  </a:lnTo>
                  <a:lnTo>
                    <a:pt x="4194868" y="1428930"/>
                  </a:lnTo>
                  <a:lnTo>
                    <a:pt x="4167937" y="1470185"/>
                  </a:lnTo>
                  <a:lnTo>
                    <a:pt x="4140371" y="1510676"/>
                  </a:lnTo>
                  <a:lnTo>
                    <a:pt x="4112166" y="1550398"/>
                  </a:lnTo>
                  <a:lnTo>
                    <a:pt x="4083319" y="1589346"/>
                  </a:lnTo>
                  <a:lnTo>
                    <a:pt x="4053828" y="1627516"/>
                  </a:lnTo>
                  <a:lnTo>
                    <a:pt x="4023690" y="1664904"/>
                  </a:lnTo>
                  <a:lnTo>
                    <a:pt x="3992902" y="1701503"/>
                  </a:lnTo>
                  <a:lnTo>
                    <a:pt x="3961461" y="1737311"/>
                  </a:lnTo>
                  <a:lnTo>
                    <a:pt x="3929365" y="1772321"/>
                  </a:lnTo>
                  <a:lnTo>
                    <a:pt x="3896611" y="1806530"/>
                  </a:lnTo>
                  <a:lnTo>
                    <a:pt x="3863196" y="1839932"/>
                  </a:lnTo>
                  <a:lnTo>
                    <a:pt x="3829118" y="1872523"/>
                  </a:lnTo>
                  <a:lnTo>
                    <a:pt x="3794373" y="1904299"/>
                  </a:lnTo>
                  <a:lnTo>
                    <a:pt x="3758959" y="1935254"/>
                  </a:lnTo>
                  <a:lnTo>
                    <a:pt x="3722874" y="1965383"/>
                  </a:lnTo>
                  <a:lnTo>
                    <a:pt x="3686114" y="1994683"/>
                  </a:lnTo>
                  <a:lnTo>
                    <a:pt x="3648676" y="2023148"/>
                  </a:lnTo>
                  <a:lnTo>
                    <a:pt x="3610558" y="2050774"/>
                  </a:lnTo>
                  <a:lnTo>
                    <a:pt x="3571757" y="2077555"/>
                  </a:lnTo>
                  <a:lnTo>
                    <a:pt x="3532271" y="2103488"/>
                  </a:lnTo>
                  <a:lnTo>
                    <a:pt x="3492097" y="2128567"/>
                  </a:lnTo>
                  <a:lnTo>
                    <a:pt x="3451231" y="2152789"/>
                  </a:lnTo>
                  <a:lnTo>
                    <a:pt x="3409671" y="2176147"/>
                  </a:lnTo>
                  <a:lnTo>
                    <a:pt x="3367415" y="2198638"/>
                  </a:lnTo>
                  <a:lnTo>
                    <a:pt x="3324459" y="2220256"/>
                  </a:lnTo>
                  <a:lnTo>
                    <a:pt x="3280801" y="2240998"/>
                  </a:lnTo>
                  <a:lnTo>
                    <a:pt x="3236438" y="2260857"/>
                  </a:lnTo>
                  <a:lnTo>
                    <a:pt x="3191368" y="2279831"/>
                  </a:lnTo>
                  <a:lnTo>
                    <a:pt x="3145587" y="2297913"/>
                  </a:lnTo>
                  <a:lnTo>
                    <a:pt x="3099093" y="2315100"/>
                  </a:lnTo>
                  <a:lnTo>
                    <a:pt x="3051883" y="2331386"/>
                  </a:lnTo>
                  <a:lnTo>
                    <a:pt x="3003954" y="2346766"/>
                  </a:lnTo>
                  <a:lnTo>
                    <a:pt x="2955304" y="2361237"/>
                  </a:lnTo>
                  <a:lnTo>
                    <a:pt x="2905930" y="2374793"/>
                  </a:lnTo>
                  <a:lnTo>
                    <a:pt x="2855829" y="2387430"/>
                  </a:lnTo>
                  <a:lnTo>
                    <a:pt x="2804998" y="2399143"/>
                  </a:lnTo>
                  <a:lnTo>
                    <a:pt x="2753785" y="2409965"/>
                  </a:lnTo>
                  <a:lnTo>
                    <a:pt x="2702681" y="2419906"/>
                  </a:lnTo>
                  <a:lnTo>
                    <a:pt x="2651684" y="2428974"/>
                  </a:lnTo>
                  <a:lnTo>
                    <a:pt x="2600796" y="2437175"/>
                  </a:lnTo>
                  <a:lnTo>
                    <a:pt x="2550014" y="2444516"/>
                  </a:lnTo>
                  <a:lnTo>
                    <a:pt x="2499339" y="2451007"/>
                  </a:lnTo>
                  <a:lnTo>
                    <a:pt x="2448770" y="2456653"/>
                  </a:lnTo>
                  <a:lnTo>
                    <a:pt x="2398307" y="2461462"/>
                  </a:lnTo>
                  <a:lnTo>
                    <a:pt x="2347950" y="2465442"/>
                  </a:lnTo>
                  <a:lnTo>
                    <a:pt x="2297697" y="2468600"/>
                  </a:lnTo>
                  <a:lnTo>
                    <a:pt x="2247549" y="2470943"/>
                  </a:lnTo>
                  <a:lnTo>
                    <a:pt x="2197505" y="2472479"/>
                  </a:lnTo>
                  <a:lnTo>
                    <a:pt x="2147565" y="2473216"/>
                  </a:lnTo>
                  <a:lnTo>
                    <a:pt x="2097728" y="2473160"/>
                  </a:lnTo>
                  <a:lnTo>
                    <a:pt x="2047994" y="2472320"/>
                  </a:lnTo>
                  <a:lnTo>
                    <a:pt x="1998362" y="2470702"/>
                  </a:lnTo>
                  <a:lnTo>
                    <a:pt x="1948832" y="2468314"/>
                  </a:lnTo>
                  <a:lnTo>
                    <a:pt x="1899403" y="2465163"/>
                  </a:lnTo>
                  <a:lnTo>
                    <a:pt x="1850076" y="2461257"/>
                  </a:lnTo>
                  <a:lnTo>
                    <a:pt x="1800849" y="2456603"/>
                  </a:lnTo>
                  <a:lnTo>
                    <a:pt x="1751723" y="2451209"/>
                  </a:lnTo>
                  <a:lnTo>
                    <a:pt x="1702696" y="2445082"/>
                  </a:lnTo>
                  <a:lnTo>
                    <a:pt x="1653768" y="2438229"/>
                  </a:lnTo>
                  <a:lnTo>
                    <a:pt x="1604940" y="2430658"/>
                  </a:lnTo>
                  <a:lnTo>
                    <a:pt x="1556210" y="2422377"/>
                  </a:lnTo>
                  <a:lnTo>
                    <a:pt x="1507577" y="2413392"/>
                  </a:lnTo>
                  <a:lnTo>
                    <a:pt x="1459043" y="2403711"/>
                  </a:lnTo>
                  <a:lnTo>
                    <a:pt x="1410605" y="2393342"/>
                  </a:lnTo>
                  <a:lnTo>
                    <a:pt x="1362265" y="2382291"/>
                  </a:lnTo>
                  <a:lnTo>
                    <a:pt x="1314020" y="2370567"/>
                  </a:lnTo>
                  <a:lnTo>
                    <a:pt x="1265872" y="2358177"/>
                  </a:lnTo>
                  <a:lnTo>
                    <a:pt x="1217819" y="2345128"/>
                  </a:lnTo>
                  <a:lnTo>
                    <a:pt x="1169861" y="2331427"/>
                  </a:lnTo>
                  <a:lnTo>
                    <a:pt x="1121997" y="2317082"/>
                  </a:lnTo>
                  <a:lnTo>
                    <a:pt x="1074228" y="2302101"/>
                  </a:lnTo>
                  <a:lnTo>
                    <a:pt x="1026552" y="2286491"/>
                  </a:lnTo>
                  <a:lnTo>
                    <a:pt x="978969" y="2270258"/>
                  </a:lnTo>
                  <a:lnTo>
                    <a:pt x="931480" y="2253412"/>
                  </a:lnTo>
                  <a:lnTo>
                    <a:pt x="884082" y="2235958"/>
                  </a:lnTo>
                  <a:lnTo>
                    <a:pt x="836777" y="2217905"/>
                  </a:lnTo>
                  <a:lnTo>
                    <a:pt x="789563" y="2199260"/>
                  </a:lnTo>
                  <a:lnTo>
                    <a:pt x="742440" y="2180030"/>
                  </a:lnTo>
                  <a:lnTo>
                    <a:pt x="695408" y="2160223"/>
                  </a:lnTo>
                  <a:lnTo>
                    <a:pt x="648466" y="2139846"/>
                  </a:lnTo>
                  <a:lnTo>
                    <a:pt x="601614" y="2118906"/>
                  </a:lnTo>
                  <a:lnTo>
                    <a:pt x="554852" y="2097411"/>
                  </a:lnTo>
                  <a:lnTo>
                    <a:pt x="508178" y="2075369"/>
                  </a:lnTo>
                  <a:lnTo>
                    <a:pt x="464478" y="2052040"/>
                  </a:lnTo>
                  <a:lnTo>
                    <a:pt x="424554" y="2025672"/>
                  </a:lnTo>
                  <a:lnTo>
                    <a:pt x="388495" y="1996290"/>
                  </a:lnTo>
                  <a:lnTo>
                    <a:pt x="356391" y="1963913"/>
                  </a:lnTo>
                  <a:lnTo>
                    <a:pt x="328333" y="1928564"/>
                  </a:lnTo>
                  <a:lnTo>
                    <a:pt x="304410" y="1890265"/>
                  </a:lnTo>
                  <a:lnTo>
                    <a:pt x="284712" y="1849037"/>
                  </a:lnTo>
                  <a:lnTo>
                    <a:pt x="269330" y="1804903"/>
                  </a:lnTo>
                  <a:lnTo>
                    <a:pt x="258353" y="1757884"/>
                  </a:lnTo>
                  <a:lnTo>
                    <a:pt x="251871" y="1708002"/>
                  </a:lnTo>
                  <a:lnTo>
                    <a:pt x="249974" y="1655279"/>
                  </a:lnTo>
                  <a:lnTo>
                    <a:pt x="204024" y="1674185"/>
                  </a:lnTo>
                  <a:lnTo>
                    <a:pt x="162230" y="1697671"/>
                  </a:lnTo>
                  <a:lnTo>
                    <a:pt x="124779" y="1725250"/>
                  </a:lnTo>
                  <a:lnTo>
                    <a:pt x="91859" y="1756431"/>
                  </a:lnTo>
                  <a:lnTo>
                    <a:pt x="63657" y="1790726"/>
                  </a:lnTo>
                  <a:lnTo>
                    <a:pt x="40362" y="1827647"/>
                  </a:lnTo>
                  <a:lnTo>
                    <a:pt x="22161" y="1866705"/>
                  </a:lnTo>
                  <a:lnTo>
                    <a:pt x="9242" y="1907411"/>
                  </a:lnTo>
                  <a:lnTo>
                    <a:pt x="1792" y="1949276"/>
                  </a:lnTo>
                  <a:lnTo>
                    <a:pt x="0" y="1991813"/>
                  </a:lnTo>
                  <a:lnTo>
                    <a:pt x="4052" y="2034532"/>
                  </a:lnTo>
                  <a:lnTo>
                    <a:pt x="14137" y="2076944"/>
                  </a:lnTo>
                  <a:lnTo>
                    <a:pt x="30442" y="2118562"/>
                  </a:lnTo>
                  <a:lnTo>
                    <a:pt x="39376" y="2141985"/>
                  </a:lnTo>
                  <a:lnTo>
                    <a:pt x="48668" y="2165149"/>
                  </a:lnTo>
                  <a:lnTo>
                    <a:pt x="63116" y="2182831"/>
                  </a:lnTo>
                  <a:lnTo>
                    <a:pt x="87516" y="2189809"/>
                  </a:lnTo>
                  <a:lnTo>
                    <a:pt x="111595" y="2183024"/>
                  </a:lnTo>
                  <a:lnTo>
                    <a:pt x="127968" y="2166096"/>
                  </a:lnTo>
                  <a:lnTo>
                    <a:pt x="140022" y="2143851"/>
                  </a:lnTo>
                  <a:lnTo>
                    <a:pt x="151143" y="2121115"/>
                  </a:lnTo>
                  <a:lnTo>
                    <a:pt x="179883" y="2080315"/>
                  </a:lnTo>
                  <a:lnTo>
                    <a:pt x="213852" y="2052451"/>
                  </a:lnTo>
                  <a:lnTo>
                    <a:pt x="252735" y="2037573"/>
                  </a:lnTo>
                  <a:lnTo>
                    <a:pt x="296220" y="2035730"/>
                  </a:lnTo>
                  <a:lnTo>
                    <a:pt x="343992" y="2046972"/>
                  </a:lnTo>
                  <a:lnTo>
                    <a:pt x="383084" y="2062278"/>
                  </a:lnTo>
                  <a:lnTo>
                    <a:pt x="421480" y="2079632"/>
                  </a:lnTo>
                  <a:lnTo>
                    <a:pt x="459244" y="2098473"/>
                  </a:lnTo>
                  <a:lnTo>
                    <a:pt x="542054" y="2142768"/>
                  </a:lnTo>
                  <a:lnTo>
                    <a:pt x="587827" y="2166901"/>
                  </a:lnTo>
                  <a:lnTo>
                    <a:pt x="633770" y="2190630"/>
                  </a:lnTo>
                  <a:lnTo>
                    <a:pt x="679888" y="2213939"/>
                  </a:lnTo>
                  <a:lnTo>
                    <a:pt x="726187" y="2236814"/>
                  </a:lnTo>
                  <a:lnTo>
                    <a:pt x="772675" y="2259241"/>
                  </a:lnTo>
                  <a:lnTo>
                    <a:pt x="819356" y="2281204"/>
                  </a:lnTo>
                  <a:lnTo>
                    <a:pt x="866238" y="2302689"/>
                  </a:lnTo>
                  <a:lnTo>
                    <a:pt x="913327" y="2323682"/>
                  </a:lnTo>
                  <a:lnTo>
                    <a:pt x="960628" y="2344168"/>
                  </a:lnTo>
                  <a:lnTo>
                    <a:pt x="1008148" y="2364132"/>
                  </a:lnTo>
                  <a:lnTo>
                    <a:pt x="1055894" y="2383559"/>
                  </a:lnTo>
                  <a:lnTo>
                    <a:pt x="1103871" y="2402436"/>
                  </a:lnTo>
                  <a:lnTo>
                    <a:pt x="1152086" y="2420747"/>
                  </a:lnTo>
                  <a:lnTo>
                    <a:pt x="1200545" y="2438477"/>
                  </a:lnTo>
                  <a:lnTo>
                    <a:pt x="1249255" y="2455613"/>
                  </a:lnTo>
                  <a:lnTo>
                    <a:pt x="1298221" y="2472139"/>
                  </a:lnTo>
                  <a:lnTo>
                    <a:pt x="1347449" y="2488041"/>
                  </a:lnTo>
                  <a:lnTo>
                    <a:pt x="1396947" y="2503304"/>
                  </a:lnTo>
                  <a:lnTo>
                    <a:pt x="1446720" y="2517913"/>
                  </a:lnTo>
                  <a:lnTo>
                    <a:pt x="1495332" y="2531562"/>
                  </a:lnTo>
                  <a:lnTo>
                    <a:pt x="1544027" y="2544688"/>
                  </a:lnTo>
                  <a:lnTo>
                    <a:pt x="1592806" y="2557247"/>
                  </a:lnTo>
                  <a:lnTo>
                    <a:pt x="1641671" y="2569197"/>
                  </a:lnTo>
                  <a:lnTo>
                    <a:pt x="1690623" y="2580494"/>
                  </a:lnTo>
                  <a:lnTo>
                    <a:pt x="1739663" y="2591095"/>
                  </a:lnTo>
                  <a:lnTo>
                    <a:pt x="1788792" y="2600955"/>
                  </a:lnTo>
                  <a:lnTo>
                    <a:pt x="1838011" y="2610033"/>
                  </a:lnTo>
                  <a:lnTo>
                    <a:pt x="1887322" y="2618284"/>
                  </a:lnTo>
                  <a:lnTo>
                    <a:pt x="1936724" y="2625665"/>
                  </a:lnTo>
                  <a:lnTo>
                    <a:pt x="1986221" y="2632133"/>
                  </a:lnTo>
                  <a:lnTo>
                    <a:pt x="2035812" y="2637645"/>
                  </a:lnTo>
                  <a:lnTo>
                    <a:pt x="2085499" y="2642156"/>
                  </a:lnTo>
                  <a:lnTo>
                    <a:pt x="2135283" y="2645624"/>
                  </a:lnTo>
                  <a:lnTo>
                    <a:pt x="2185166" y="2648005"/>
                  </a:lnTo>
                  <a:lnTo>
                    <a:pt x="2235147" y="2649256"/>
                  </a:lnTo>
                  <a:lnTo>
                    <a:pt x="2285229" y="2649333"/>
                  </a:lnTo>
                  <a:lnTo>
                    <a:pt x="2335413" y="2648193"/>
                  </a:lnTo>
                  <a:lnTo>
                    <a:pt x="2385699" y="2645794"/>
                  </a:lnTo>
                  <a:lnTo>
                    <a:pt x="2436089" y="2642090"/>
                  </a:lnTo>
                  <a:lnTo>
                    <a:pt x="2486584" y="2637039"/>
                  </a:lnTo>
                  <a:lnTo>
                    <a:pt x="2538507" y="2630592"/>
                  </a:lnTo>
                  <a:lnTo>
                    <a:pt x="2589850" y="2623112"/>
                  </a:lnTo>
                  <a:lnTo>
                    <a:pt x="2640615" y="2614605"/>
                  </a:lnTo>
                  <a:lnTo>
                    <a:pt x="2690805" y="2605078"/>
                  </a:lnTo>
                  <a:lnTo>
                    <a:pt x="2740422" y="2594537"/>
                  </a:lnTo>
                  <a:lnTo>
                    <a:pt x="2789471" y="2582988"/>
                  </a:lnTo>
                  <a:lnTo>
                    <a:pt x="2837954" y="2570437"/>
                  </a:lnTo>
                  <a:lnTo>
                    <a:pt x="2885873" y="2556891"/>
                  </a:lnTo>
                  <a:lnTo>
                    <a:pt x="2933232" y="2542356"/>
                  </a:lnTo>
                  <a:lnTo>
                    <a:pt x="2980035" y="2526839"/>
                  </a:lnTo>
                  <a:lnTo>
                    <a:pt x="3026282" y="2510345"/>
                  </a:lnTo>
                  <a:lnTo>
                    <a:pt x="3071979" y="2492881"/>
                  </a:lnTo>
                  <a:lnTo>
                    <a:pt x="3117127" y="2474453"/>
                  </a:lnTo>
                  <a:lnTo>
                    <a:pt x="3161729" y="2455068"/>
                  </a:lnTo>
                  <a:lnTo>
                    <a:pt x="3205790" y="2434731"/>
                  </a:lnTo>
                  <a:lnTo>
                    <a:pt x="3249310" y="2413450"/>
                  </a:lnTo>
                  <a:lnTo>
                    <a:pt x="3292294" y="2391229"/>
                  </a:lnTo>
                  <a:lnTo>
                    <a:pt x="3334745" y="2368077"/>
                  </a:lnTo>
                  <a:lnTo>
                    <a:pt x="3376665" y="2343998"/>
                  </a:lnTo>
                  <a:lnTo>
                    <a:pt x="3418057" y="2319000"/>
                  </a:lnTo>
                  <a:lnTo>
                    <a:pt x="3458925" y="2293087"/>
                  </a:lnTo>
                  <a:lnTo>
                    <a:pt x="3499270" y="2266268"/>
                  </a:lnTo>
                  <a:lnTo>
                    <a:pt x="3539097" y="2238548"/>
                  </a:lnTo>
                  <a:lnTo>
                    <a:pt x="3578408" y="2209933"/>
                  </a:lnTo>
                  <a:lnTo>
                    <a:pt x="3617207" y="2180430"/>
                  </a:lnTo>
                  <a:lnTo>
                    <a:pt x="3655495" y="2150044"/>
                  </a:lnTo>
                  <a:lnTo>
                    <a:pt x="3693276" y="2118783"/>
                  </a:lnTo>
                  <a:lnTo>
                    <a:pt x="3730553" y="2086653"/>
                  </a:lnTo>
                  <a:lnTo>
                    <a:pt x="3767330" y="2053659"/>
                  </a:lnTo>
                  <a:lnTo>
                    <a:pt x="3803608" y="2019808"/>
                  </a:lnTo>
                  <a:lnTo>
                    <a:pt x="3839391" y="1985106"/>
                  </a:lnTo>
                  <a:lnTo>
                    <a:pt x="3874681" y="1949561"/>
                  </a:lnTo>
                  <a:lnTo>
                    <a:pt x="3909483" y="1913177"/>
                  </a:lnTo>
                  <a:lnTo>
                    <a:pt x="3943798" y="1875961"/>
                  </a:lnTo>
                  <a:lnTo>
                    <a:pt x="3977630" y="1837920"/>
                  </a:lnTo>
                  <a:lnTo>
                    <a:pt x="4010982" y="1799059"/>
                  </a:lnTo>
                  <a:lnTo>
                    <a:pt x="4043856" y="1759386"/>
                  </a:lnTo>
                  <a:lnTo>
                    <a:pt x="4076255" y="1718906"/>
                  </a:lnTo>
                  <a:lnTo>
                    <a:pt x="4107936" y="1677995"/>
                  </a:lnTo>
                  <a:lnTo>
                    <a:pt x="4138915" y="1636703"/>
                  </a:lnTo>
                  <a:lnTo>
                    <a:pt x="4169202" y="1595034"/>
                  </a:lnTo>
                  <a:lnTo>
                    <a:pt x="4198807" y="1552994"/>
                  </a:lnTo>
                  <a:lnTo>
                    <a:pt x="4227740" y="1510589"/>
                  </a:lnTo>
                  <a:lnTo>
                    <a:pt x="4256010" y="1467824"/>
                  </a:lnTo>
                  <a:lnTo>
                    <a:pt x="4283627" y="1424705"/>
                  </a:lnTo>
                  <a:lnTo>
                    <a:pt x="4310601" y="1381237"/>
                  </a:lnTo>
                  <a:lnTo>
                    <a:pt x="4336941" y="1337425"/>
                  </a:lnTo>
                  <a:lnTo>
                    <a:pt x="4362656" y="1293275"/>
                  </a:lnTo>
                  <a:lnTo>
                    <a:pt x="4387757" y="1248793"/>
                  </a:lnTo>
                  <a:lnTo>
                    <a:pt x="4412253" y="1203984"/>
                  </a:lnTo>
                  <a:lnTo>
                    <a:pt x="4436154" y="1158854"/>
                  </a:lnTo>
                  <a:lnTo>
                    <a:pt x="4459469" y="1113407"/>
                  </a:lnTo>
                  <a:lnTo>
                    <a:pt x="4482207" y="1067650"/>
                  </a:lnTo>
                  <a:lnTo>
                    <a:pt x="4504380" y="1021588"/>
                  </a:lnTo>
                  <a:lnTo>
                    <a:pt x="4525996" y="975227"/>
                  </a:lnTo>
                  <a:lnTo>
                    <a:pt x="4547064" y="928571"/>
                  </a:lnTo>
                  <a:lnTo>
                    <a:pt x="4567595" y="881627"/>
                  </a:lnTo>
                  <a:lnTo>
                    <a:pt x="4587599" y="834400"/>
                  </a:lnTo>
                  <a:lnTo>
                    <a:pt x="4607084" y="786895"/>
                  </a:lnTo>
                  <a:lnTo>
                    <a:pt x="4626060" y="739119"/>
                  </a:lnTo>
                  <a:lnTo>
                    <a:pt x="4644537" y="691075"/>
                  </a:lnTo>
                  <a:lnTo>
                    <a:pt x="4662525" y="642771"/>
                  </a:lnTo>
                  <a:lnTo>
                    <a:pt x="4685689" y="591719"/>
                  </a:lnTo>
                  <a:lnTo>
                    <a:pt x="4715112" y="549633"/>
                  </a:lnTo>
                  <a:lnTo>
                    <a:pt x="4751840" y="516311"/>
                  </a:lnTo>
                  <a:lnTo>
                    <a:pt x="4796921" y="491553"/>
                  </a:lnTo>
                  <a:lnTo>
                    <a:pt x="4851400" y="475157"/>
                  </a:lnTo>
                  <a:lnTo>
                    <a:pt x="4893789" y="476708"/>
                  </a:lnTo>
                  <a:lnTo>
                    <a:pt x="4938344" y="485282"/>
                  </a:lnTo>
                  <a:lnTo>
                    <a:pt x="4976194" y="483011"/>
                  </a:lnTo>
                  <a:lnTo>
                    <a:pt x="4998466" y="452030"/>
                  </a:lnTo>
                  <a:lnTo>
                    <a:pt x="4991527" y="410310"/>
                  </a:lnTo>
                  <a:lnTo>
                    <a:pt x="4958574" y="380186"/>
                  </a:lnTo>
                  <a:lnTo>
                    <a:pt x="4915122" y="354253"/>
                  </a:lnTo>
                  <a:lnTo>
                    <a:pt x="4876686" y="325106"/>
                  </a:lnTo>
                  <a:lnTo>
                    <a:pt x="4874476" y="322731"/>
                  </a:lnTo>
                  <a:lnTo>
                    <a:pt x="4871313" y="321245"/>
                  </a:lnTo>
                  <a:lnTo>
                    <a:pt x="4444753" y="10793"/>
                  </a:lnTo>
                  <a:lnTo>
                    <a:pt x="4429431" y="2348"/>
                  </a:lnTo>
                  <a:lnTo>
                    <a:pt x="4413626" y="0"/>
                  </a:lnTo>
                  <a:close/>
                </a:path>
              </a:pathLst>
            </a:custGeom>
            <a:solidFill>
              <a:srgbClr val="04ACD0"/>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9" name="object 6">
              <a:extLst>
                <a:ext uri="{FF2B5EF4-FFF2-40B4-BE49-F238E27FC236}">
                  <a16:creationId xmlns:a16="http://schemas.microsoft.com/office/drawing/2014/main" id="{127E794B-E542-9440-AEF0-D6B1672C28EC}"/>
                </a:ext>
              </a:extLst>
            </p:cNvPr>
            <p:cNvSpPr/>
            <p:nvPr/>
          </p:nvSpPr>
          <p:spPr>
            <a:xfrm>
              <a:off x="3110579" y="1647812"/>
              <a:ext cx="452120" cy="970915"/>
            </a:xfrm>
            <a:custGeom>
              <a:avLst/>
              <a:gdLst/>
              <a:ahLst/>
              <a:cxnLst/>
              <a:rect l="l" t="t" r="r" b="b"/>
              <a:pathLst>
                <a:path w="452120" h="970914">
                  <a:moveTo>
                    <a:pt x="129254" y="0"/>
                  </a:moveTo>
                  <a:lnTo>
                    <a:pt x="79621" y="22006"/>
                  </a:lnTo>
                  <a:lnTo>
                    <a:pt x="47509" y="59790"/>
                  </a:lnTo>
                  <a:lnTo>
                    <a:pt x="27843" y="107400"/>
                  </a:lnTo>
                  <a:lnTo>
                    <a:pt x="15551" y="158889"/>
                  </a:lnTo>
                  <a:lnTo>
                    <a:pt x="6817" y="211754"/>
                  </a:lnTo>
                  <a:lnTo>
                    <a:pt x="1702" y="264226"/>
                  </a:lnTo>
                  <a:lnTo>
                    <a:pt x="0" y="316322"/>
                  </a:lnTo>
                  <a:lnTo>
                    <a:pt x="1502" y="368057"/>
                  </a:lnTo>
                  <a:lnTo>
                    <a:pt x="6001" y="419447"/>
                  </a:lnTo>
                  <a:lnTo>
                    <a:pt x="13291" y="470510"/>
                  </a:lnTo>
                  <a:lnTo>
                    <a:pt x="23165" y="521260"/>
                  </a:lnTo>
                  <a:lnTo>
                    <a:pt x="35414" y="571714"/>
                  </a:lnTo>
                  <a:lnTo>
                    <a:pt x="49832" y="621888"/>
                  </a:lnTo>
                  <a:lnTo>
                    <a:pt x="66212" y="671799"/>
                  </a:lnTo>
                  <a:lnTo>
                    <a:pt x="84347" y="721461"/>
                  </a:lnTo>
                  <a:lnTo>
                    <a:pt x="101877" y="763640"/>
                  </a:lnTo>
                  <a:lnTo>
                    <a:pt x="122044" y="804360"/>
                  </a:lnTo>
                  <a:lnTo>
                    <a:pt x="145312" y="843250"/>
                  </a:lnTo>
                  <a:lnTo>
                    <a:pt x="172147" y="879943"/>
                  </a:lnTo>
                  <a:lnTo>
                    <a:pt x="203016" y="914069"/>
                  </a:lnTo>
                  <a:lnTo>
                    <a:pt x="241243" y="945871"/>
                  </a:lnTo>
                  <a:lnTo>
                    <a:pt x="278050" y="964586"/>
                  </a:lnTo>
                  <a:lnTo>
                    <a:pt x="312883" y="970315"/>
                  </a:lnTo>
                  <a:lnTo>
                    <a:pt x="345186" y="963158"/>
                  </a:lnTo>
                  <a:lnTo>
                    <a:pt x="399989" y="910583"/>
                  </a:lnTo>
                  <a:lnTo>
                    <a:pt x="421379" y="865365"/>
                  </a:lnTo>
                  <a:lnTo>
                    <a:pt x="436846" y="815528"/>
                  </a:lnTo>
                  <a:lnTo>
                    <a:pt x="446806" y="764678"/>
                  </a:lnTo>
                  <a:lnTo>
                    <a:pt x="451521" y="712930"/>
                  </a:lnTo>
                  <a:lnTo>
                    <a:pt x="451250" y="660400"/>
                  </a:lnTo>
                  <a:lnTo>
                    <a:pt x="449080" y="610270"/>
                  </a:lnTo>
                  <a:lnTo>
                    <a:pt x="445304" y="560580"/>
                  </a:lnTo>
                  <a:lnTo>
                    <a:pt x="439781" y="511376"/>
                  </a:lnTo>
                  <a:lnTo>
                    <a:pt x="432371" y="462705"/>
                  </a:lnTo>
                  <a:lnTo>
                    <a:pt x="422935" y="414615"/>
                  </a:lnTo>
                  <a:lnTo>
                    <a:pt x="411332" y="367152"/>
                  </a:lnTo>
                  <a:lnTo>
                    <a:pt x="397423" y="320363"/>
                  </a:lnTo>
                  <a:lnTo>
                    <a:pt x="381068" y="274296"/>
                  </a:lnTo>
                  <a:lnTo>
                    <a:pt x="362126" y="228997"/>
                  </a:lnTo>
                  <a:lnTo>
                    <a:pt x="340458" y="184514"/>
                  </a:lnTo>
                  <a:lnTo>
                    <a:pt x="315925" y="140894"/>
                  </a:lnTo>
                  <a:lnTo>
                    <a:pt x="288385" y="98183"/>
                  </a:lnTo>
                  <a:lnTo>
                    <a:pt x="258427" y="57739"/>
                  </a:lnTo>
                  <a:lnTo>
                    <a:pt x="223317" y="22936"/>
                  </a:lnTo>
                  <a:lnTo>
                    <a:pt x="180957" y="1210"/>
                  </a:lnTo>
                  <a:lnTo>
                    <a:pt x="129254" y="0"/>
                  </a:lnTo>
                  <a:close/>
                </a:path>
              </a:pathLst>
            </a:custGeom>
            <a:solidFill>
              <a:srgbClr val="020203"/>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0" name="object 7">
              <a:extLst>
                <a:ext uri="{FF2B5EF4-FFF2-40B4-BE49-F238E27FC236}">
                  <a16:creationId xmlns:a16="http://schemas.microsoft.com/office/drawing/2014/main" id="{3E67A685-8FDA-6344-B53F-DA4831827766}"/>
                </a:ext>
              </a:extLst>
            </p:cNvPr>
            <p:cNvSpPr/>
            <p:nvPr/>
          </p:nvSpPr>
          <p:spPr>
            <a:xfrm>
              <a:off x="4814019" y="1190998"/>
              <a:ext cx="854075" cy="565785"/>
            </a:xfrm>
            <a:custGeom>
              <a:avLst/>
              <a:gdLst/>
              <a:ahLst/>
              <a:cxnLst/>
              <a:rect l="l" t="t" r="r" b="b"/>
              <a:pathLst>
                <a:path w="854075" h="565785">
                  <a:moveTo>
                    <a:pt x="599702" y="0"/>
                  </a:moveTo>
                  <a:lnTo>
                    <a:pt x="557556" y="100"/>
                  </a:lnTo>
                  <a:lnTo>
                    <a:pt x="514241" y="3144"/>
                  </a:lnTo>
                  <a:lnTo>
                    <a:pt x="470182" y="9166"/>
                  </a:lnTo>
                  <a:lnTo>
                    <a:pt x="425804" y="18201"/>
                  </a:lnTo>
                  <a:lnTo>
                    <a:pt x="381535" y="30283"/>
                  </a:lnTo>
                  <a:lnTo>
                    <a:pt x="337799" y="45447"/>
                  </a:lnTo>
                  <a:lnTo>
                    <a:pt x="295023" y="63727"/>
                  </a:lnTo>
                  <a:lnTo>
                    <a:pt x="253632" y="85158"/>
                  </a:lnTo>
                  <a:lnTo>
                    <a:pt x="214052" y="109775"/>
                  </a:lnTo>
                  <a:lnTo>
                    <a:pt x="176709" y="137612"/>
                  </a:lnTo>
                  <a:lnTo>
                    <a:pt x="142030" y="168703"/>
                  </a:lnTo>
                  <a:lnTo>
                    <a:pt x="110439" y="203084"/>
                  </a:lnTo>
                  <a:lnTo>
                    <a:pt x="82362" y="240788"/>
                  </a:lnTo>
                  <a:lnTo>
                    <a:pt x="58227" y="281851"/>
                  </a:lnTo>
                  <a:lnTo>
                    <a:pt x="38457" y="326306"/>
                  </a:lnTo>
                  <a:lnTo>
                    <a:pt x="23480" y="374189"/>
                  </a:lnTo>
                  <a:lnTo>
                    <a:pt x="13720" y="425534"/>
                  </a:lnTo>
                  <a:lnTo>
                    <a:pt x="6273" y="462698"/>
                  </a:lnTo>
                  <a:lnTo>
                    <a:pt x="0" y="500821"/>
                  </a:lnTo>
                  <a:lnTo>
                    <a:pt x="5082" y="535203"/>
                  </a:lnTo>
                  <a:lnTo>
                    <a:pt x="31703" y="561144"/>
                  </a:lnTo>
                  <a:lnTo>
                    <a:pt x="65258" y="565483"/>
                  </a:lnTo>
                  <a:lnTo>
                    <a:pt x="93467" y="548960"/>
                  </a:lnTo>
                  <a:lnTo>
                    <a:pt x="118432" y="522077"/>
                  </a:lnTo>
                  <a:lnTo>
                    <a:pt x="142257" y="495333"/>
                  </a:lnTo>
                  <a:lnTo>
                    <a:pt x="181282" y="459490"/>
                  </a:lnTo>
                  <a:lnTo>
                    <a:pt x="221288" y="426572"/>
                  </a:lnTo>
                  <a:lnTo>
                    <a:pt x="262294" y="396625"/>
                  </a:lnTo>
                  <a:lnTo>
                    <a:pt x="304319" y="369691"/>
                  </a:lnTo>
                  <a:lnTo>
                    <a:pt x="347382" y="345813"/>
                  </a:lnTo>
                  <a:lnTo>
                    <a:pt x="391502" y="325037"/>
                  </a:lnTo>
                  <a:lnTo>
                    <a:pt x="436699" y="307405"/>
                  </a:lnTo>
                  <a:lnTo>
                    <a:pt x="482990" y="292960"/>
                  </a:lnTo>
                  <a:lnTo>
                    <a:pt x="530397" y="281748"/>
                  </a:lnTo>
                  <a:lnTo>
                    <a:pt x="578937" y="273810"/>
                  </a:lnTo>
                  <a:lnTo>
                    <a:pt x="628629" y="269192"/>
                  </a:lnTo>
                  <a:lnTo>
                    <a:pt x="679494" y="267936"/>
                  </a:lnTo>
                  <a:lnTo>
                    <a:pt x="731549" y="270086"/>
                  </a:lnTo>
                  <a:lnTo>
                    <a:pt x="784813" y="275686"/>
                  </a:lnTo>
                  <a:lnTo>
                    <a:pt x="802690" y="283174"/>
                  </a:lnTo>
                  <a:lnTo>
                    <a:pt x="820931" y="293904"/>
                  </a:lnTo>
                  <a:lnTo>
                    <a:pt x="837854" y="297282"/>
                  </a:lnTo>
                  <a:lnTo>
                    <a:pt x="851781" y="282709"/>
                  </a:lnTo>
                  <a:lnTo>
                    <a:pt x="853790" y="259710"/>
                  </a:lnTo>
                  <a:lnTo>
                    <a:pt x="840711" y="243920"/>
                  </a:lnTo>
                  <a:lnTo>
                    <a:pt x="750042" y="202109"/>
                  </a:lnTo>
                  <a:lnTo>
                    <a:pt x="701224" y="186428"/>
                  </a:lnTo>
                  <a:lnTo>
                    <a:pt x="652881" y="176336"/>
                  </a:lnTo>
                  <a:lnTo>
                    <a:pt x="605004" y="171621"/>
                  </a:lnTo>
                  <a:lnTo>
                    <a:pt x="557586" y="172071"/>
                  </a:lnTo>
                  <a:lnTo>
                    <a:pt x="510620" y="177475"/>
                  </a:lnTo>
                  <a:lnTo>
                    <a:pt x="464097" y="187621"/>
                  </a:lnTo>
                  <a:lnTo>
                    <a:pt x="418010" y="202296"/>
                  </a:lnTo>
                  <a:lnTo>
                    <a:pt x="372351" y="221289"/>
                  </a:lnTo>
                  <a:lnTo>
                    <a:pt x="327113" y="244388"/>
                  </a:lnTo>
                  <a:lnTo>
                    <a:pt x="282287" y="271381"/>
                  </a:lnTo>
                  <a:lnTo>
                    <a:pt x="247731" y="294873"/>
                  </a:lnTo>
                  <a:lnTo>
                    <a:pt x="211834" y="321005"/>
                  </a:lnTo>
                  <a:lnTo>
                    <a:pt x="172098" y="350639"/>
                  </a:lnTo>
                  <a:lnTo>
                    <a:pt x="126026" y="384640"/>
                  </a:lnTo>
                  <a:lnTo>
                    <a:pt x="154492" y="337211"/>
                  </a:lnTo>
                  <a:lnTo>
                    <a:pt x="184774" y="294171"/>
                  </a:lnTo>
                  <a:lnTo>
                    <a:pt x="216832" y="255312"/>
                  </a:lnTo>
                  <a:lnTo>
                    <a:pt x="250628" y="220423"/>
                  </a:lnTo>
                  <a:lnTo>
                    <a:pt x="286120" y="189296"/>
                  </a:lnTo>
                  <a:lnTo>
                    <a:pt x="323269" y="161723"/>
                  </a:lnTo>
                  <a:lnTo>
                    <a:pt x="362034" y="137493"/>
                  </a:lnTo>
                  <a:lnTo>
                    <a:pt x="402377" y="116400"/>
                  </a:lnTo>
                  <a:lnTo>
                    <a:pt x="444256" y="98232"/>
                  </a:lnTo>
                  <a:lnTo>
                    <a:pt x="487632" y="82782"/>
                  </a:lnTo>
                  <a:lnTo>
                    <a:pt x="532465" y="69841"/>
                  </a:lnTo>
                  <a:lnTo>
                    <a:pt x="578715" y="59199"/>
                  </a:lnTo>
                  <a:lnTo>
                    <a:pt x="626342" y="50649"/>
                  </a:lnTo>
                  <a:lnTo>
                    <a:pt x="675307" y="43980"/>
                  </a:lnTo>
                  <a:lnTo>
                    <a:pt x="725568" y="38984"/>
                  </a:lnTo>
                  <a:lnTo>
                    <a:pt x="708422" y="26952"/>
                  </a:lnTo>
                  <a:lnTo>
                    <a:pt x="696121" y="17789"/>
                  </a:lnTo>
                  <a:lnTo>
                    <a:pt x="686847" y="11600"/>
                  </a:lnTo>
                  <a:lnTo>
                    <a:pt x="678781" y="8491"/>
                  </a:lnTo>
                  <a:lnTo>
                    <a:pt x="640252" y="2808"/>
                  </a:lnTo>
                  <a:lnTo>
                    <a:pt x="599702" y="0"/>
                  </a:lnTo>
                  <a:close/>
                </a:path>
              </a:pathLst>
            </a:custGeom>
            <a:solidFill>
              <a:srgbClr val="04ACD0"/>
            </a:solidFill>
          </p:spPr>
          <p:txBody>
            <a:bodyPr wrap="square" lIns="0" tIns="0" rIns="0" bIns="0" rtlCol="0"/>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grpSp>
      <p:sp>
        <p:nvSpPr>
          <p:cNvPr id="7" name="4 CuadroTexto">
            <a:extLst>
              <a:ext uri="{FF2B5EF4-FFF2-40B4-BE49-F238E27FC236}">
                <a16:creationId xmlns:a16="http://schemas.microsoft.com/office/drawing/2014/main" id="{53D6459D-D5EA-5A49-AC5E-1B192250CA63}"/>
              </a:ext>
            </a:extLst>
          </p:cNvPr>
          <p:cNvSpPr txBox="1"/>
          <p:nvPr/>
        </p:nvSpPr>
        <p:spPr>
          <a:xfrm>
            <a:off x="6161411" y="1558728"/>
            <a:ext cx="4464496" cy="2139047"/>
          </a:xfrm>
          <a:prstGeom prst="rect">
            <a:avLst/>
          </a:prstGeom>
          <a:noFill/>
        </p:spPr>
        <p:txBody>
          <a:bodyPr wrap="square" rtlCol="0">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s-CO" sz="11500" spc="-1400" dirty="0">
                <a:solidFill>
                  <a:srgbClr val="92D050"/>
                </a:solidFill>
              </a:rPr>
              <a:t>¡Gracias!</a:t>
            </a:r>
            <a:endParaRPr lang="es-CO" sz="9600" spc="-1400" dirty="0">
              <a:solidFill>
                <a:srgbClr val="92D050"/>
              </a:solidFill>
            </a:endParaRPr>
          </a:p>
          <a:p>
            <a:endParaRPr lang="es-CO"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1093195" y="1149927"/>
            <a:ext cx="10705105" cy="1607127"/>
          </a:xfrm>
          <a:solidFill>
            <a:srgbClr val="00B0F0"/>
          </a:solidFill>
        </p:spPr>
        <p:txBody>
          <a:bodyPr/>
          <a:lstStyle/>
          <a:p>
            <a:pPr algn="ctr"/>
            <a:r>
              <a:rPr lang="es-CO" sz="2400" b="1" dirty="0">
                <a:solidFill>
                  <a:schemeClr val="bg2">
                    <a:lumMod val="10000"/>
                  </a:schemeClr>
                </a:solidFill>
                <a:latin typeface="Arial Narrow" panose="020B0606020202030204" pitchFamily="34" charset="0"/>
                <a:ea typeface="+mn-ea"/>
                <a:cs typeface="+mn-cs"/>
              </a:rPr>
              <a:t>Decreto 1686 de 2012 </a:t>
            </a:r>
            <a:br>
              <a:rPr lang="es-CO" sz="2000" b="1" dirty="0">
                <a:solidFill>
                  <a:schemeClr val="bg2">
                    <a:lumMod val="10000"/>
                  </a:schemeClr>
                </a:solidFill>
                <a:latin typeface="Arial Narrow" panose="020B0606020202030204" pitchFamily="34" charset="0"/>
                <a:ea typeface="+mn-ea"/>
                <a:cs typeface="+mn-cs"/>
              </a:rPr>
            </a:br>
            <a:br>
              <a:rPr lang="es-CO" sz="2000" b="1" dirty="0">
                <a:solidFill>
                  <a:schemeClr val="bg2">
                    <a:lumMod val="10000"/>
                  </a:schemeClr>
                </a:solidFill>
                <a:latin typeface="Arial Narrow" panose="020B0606020202030204" pitchFamily="34" charset="0"/>
                <a:ea typeface="+mn-ea"/>
                <a:cs typeface="+mn-cs"/>
              </a:rPr>
            </a:br>
            <a:r>
              <a:rPr lang="es-CO" sz="2000" b="1" dirty="0">
                <a:solidFill>
                  <a:schemeClr val="bg2">
                    <a:lumMod val="10000"/>
                  </a:schemeClr>
                </a:solidFill>
                <a:latin typeface="Arial Narrow" panose="020B0606020202030204" pitchFamily="34" charset="0"/>
                <a:ea typeface="+mn-ea"/>
                <a:cs typeface="+mn-cs"/>
              </a:rPr>
              <a:t>Establece</a:t>
            </a:r>
            <a:r>
              <a:rPr lang="es-MX" sz="2000" b="1" dirty="0">
                <a:solidFill>
                  <a:schemeClr val="bg2">
                    <a:lumMod val="10000"/>
                  </a:schemeClr>
                </a:solidFill>
                <a:latin typeface="Arial Narrow" panose="020B0606020202030204" pitchFamily="34" charset="0"/>
                <a:ea typeface="+mn-ea"/>
                <a:cs typeface="+mn-cs"/>
              </a:rPr>
              <a:t> el reglamento técnico sobre los requisitos sanitarios que se deben cumplir para la fabricación, elaboración, hidratación, envase, almacenamiento, distribución, transporte, comercialización, expendio, exportación e importación de bebidas alcohólicas destinadas para consumo humano</a:t>
            </a:r>
            <a:endParaRPr lang="es-CO" sz="2000" b="1" dirty="0">
              <a:solidFill>
                <a:schemeClr val="bg2">
                  <a:lumMod val="10000"/>
                </a:schemeClr>
              </a:solidFill>
              <a:latin typeface="Arial Narrow" panose="020B0606020202030204" pitchFamily="34" charset="0"/>
              <a:ea typeface="+mn-ea"/>
              <a:cs typeface="+mn-cs"/>
            </a:endParaRPr>
          </a:p>
        </p:txBody>
      </p:sp>
      <p:sp>
        <p:nvSpPr>
          <p:cNvPr id="5" name="Marcador de contenido 4"/>
          <p:cNvSpPr>
            <a:spLocks noGrp="1"/>
          </p:cNvSpPr>
          <p:nvPr>
            <p:ph sz="half" idx="2"/>
          </p:nvPr>
        </p:nvSpPr>
        <p:spPr>
          <a:xfrm>
            <a:off x="6622473" y="3241964"/>
            <a:ext cx="5175827" cy="2424545"/>
          </a:xfrm>
          <a:solidFill>
            <a:schemeClr val="accent1">
              <a:lumMod val="40000"/>
              <a:lumOff val="60000"/>
            </a:schemeClr>
          </a:solidFill>
        </p:spPr>
        <p:txBody>
          <a:bodyPr>
            <a:noAutofit/>
          </a:bodyPr>
          <a:lstStyle/>
          <a:p>
            <a:pPr algn="just"/>
            <a:r>
              <a:rPr lang="es-MX" sz="1800" b="1" dirty="0">
                <a:solidFill>
                  <a:srgbClr val="000000"/>
                </a:solidFill>
                <a:latin typeface="Arial Narrow" panose="020B0606020202030204" pitchFamily="34" charset="0"/>
              </a:rPr>
              <a:t>Artículo 41. </a:t>
            </a:r>
            <a:r>
              <a:rPr lang="es-MX" sz="1800" dirty="0">
                <a:solidFill>
                  <a:srgbClr val="000000"/>
                </a:solidFill>
                <a:latin typeface="Arial Narrow" panose="020B0606020202030204" pitchFamily="34" charset="0"/>
              </a:rPr>
              <a:t>Certificado de cumplimiento de Buenas Prácticas de Manufactura</a:t>
            </a:r>
            <a:r>
              <a:rPr lang="es-MX" sz="1800" i="1" dirty="0">
                <a:solidFill>
                  <a:srgbClr val="000000"/>
                </a:solidFill>
                <a:latin typeface="Arial Narrow" panose="020B0606020202030204" pitchFamily="34" charset="0"/>
              </a:rPr>
              <a:t>.</a:t>
            </a:r>
            <a:r>
              <a:rPr lang="es-MX" sz="1800" dirty="0">
                <a:solidFill>
                  <a:srgbClr val="000000"/>
                </a:solidFill>
                <a:latin typeface="Arial Narrow" panose="020B0606020202030204" pitchFamily="34" charset="0"/>
              </a:rPr>
              <a:t> </a:t>
            </a:r>
          </a:p>
          <a:p>
            <a:pPr algn="just"/>
            <a:r>
              <a:rPr lang="es-MX" sz="1800" dirty="0">
                <a:solidFill>
                  <a:srgbClr val="000000"/>
                </a:solidFill>
                <a:latin typeface="Arial Narrow" panose="020B0606020202030204" pitchFamily="34" charset="0"/>
              </a:rPr>
              <a:t>Los establecimientos que fabriquen, elaboren, hidraten y envasen bebidas alcohólicas </a:t>
            </a:r>
            <a:r>
              <a:rPr lang="es-MX" sz="1800" b="1" u="sng" dirty="0">
                <a:solidFill>
                  <a:srgbClr val="000000"/>
                </a:solidFill>
                <a:latin typeface="Arial Narrow" panose="020B0606020202030204" pitchFamily="34" charset="0"/>
              </a:rPr>
              <a:t>deben</a:t>
            </a:r>
            <a:r>
              <a:rPr lang="es-MX" sz="1800" dirty="0">
                <a:solidFill>
                  <a:srgbClr val="000000"/>
                </a:solidFill>
                <a:latin typeface="Arial Narrow" panose="020B0606020202030204" pitchFamily="34" charset="0"/>
              </a:rPr>
              <a:t> solicitar al </a:t>
            </a:r>
            <a:r>
              <a:rPr lang="es-MX" sz="1800" dirty="0" err="1">
                <a:solidFill>
                  <a:srgbClr val="000000"/>
                </a:solidFill>
                <a:latin typeface="Arial Narrow" panose="020B0606020202030204" pitchFamily="34" charset="0"/>
              </a:rPr>
              <a:t>Invima</a:t>
            </a:r>
            <a:r>
              <a:rPr lang="es-MX" sz="1800" dirty="0">
                <a:solidFill>
                  <a:srgbClr val="000000"/>
                </a:solidFill>
                <a:latin typeface="Arial Narrow" panose="020B0606020202030204" pitchFamily="34" charset="0"/>
              </a:rPr>
              <a:t> el certificado de cumplimiento de Buenas Prácticas de Manufactura (BPM), presentando los documentos que se señalan a continuación: </a:t>
            </a:r>
            <a:endParaRPr lang="es-CO" sz="1800" dirty="0">
              <a:solidFill>
                <a:schemeClr val="bg2">
                  <a:lumMod val="10000"/>
                </a:schemeClr>
              </a:solidFill>
              <a:latin typeface="Arial Narrow" panose="020B0606020202030204" pitchFamily="34" charset="0"/>
            </a:endParaRPr>
          </a:p>
        </p:txBody>
      </p:sp>
      <p:pic>
        <p:nvPicPr>
          <p:cNvPr id="7" name="Marcador de contenido 6"/>
          <p:cNvPicPr>
            <a:picLocks noGrp="1" noChangeAspect="1"/>
          </p:cNvPicPr>
          <p:nvPr>
            <p:ph sz="half" idx="1"/>
          </p:nvPr>
        </p:nvPicPr>
        <p:blipFill>
          <a:blip r:embed="rId2"/>
          <a:stretch>
            <a:fillRect/>
          </a:stretch>
        </p:blipFill>
        <p:spPr>
          <a:xfrm>
            <a:off x="1246909" y="3241964"/>
            <a:ext cx="4952566" cy="2424545"/>
          </a:xfrm>
          <a:prstGeom prst="rect">
            <a:avLst/>
          </a:prstGeom>
        </p:spPr>
      </p:pic>
    </p:spTree>
    <p:extLst>
      <p:ext uri="{BB962C8B-B14F-4D97-AF65-F5344CB8AC3E}">
        <p14:creationId xmlns:p14="http://schemas.microsoft.com/office/powerpoint/2010/main" val="2479443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p:cNvSpPr>
            <a:spLocks noGrp="1"/>
          </p:cNvSpPr>
          <p:nvPr>
            <p:ph type="title"/>
          </p:nvPr>
        </p:nvSpPr>
        <p:spPr>
          <a:xfrm>
            <a:off x="5001489" y="1983508"/>
            <a:ext cx="6796809" cy="704273"/>
          </a:xfrm>
          <a:solidFill>
            <a:schemeClr val="accent2">
              <a:lumMod val="60000"/>
              <a:lumOff val="40000"/>
            </a:schemeClr>
          </a:solidFill>
        </p:spPr>
        <p:txBody>
          <a:bodyPr/>
          <a:lstStyle/>
          <a:p>
            <a:pPr algn="ctr"/>
            <a:r>
              <a:rPr lang="es-CO" sz="3200" b="1" dirty="0">
                <a:solidFill>
                  <a:schemeClr val="bg2">
                    <a:lumMod val="10000"/>
                  </a:schemeClr>
                </a:solidFill>
                <a:latin typeface="Arial Narrow" panose="020B0606020202030204" pitchFamily="34" charset="0"/>
              </a:rPr>
              <a:t>Decreto 1366 de 2020 (Octubre 16)</a:t>
            </a:r>
          </a:p>
        </p:txBody>
      </p:sp>
      <p:pic>
        <p:nvPicPr>
          <p:cNvPr id="2" name="Marcador de contenido 1"/>
          <p:cNvPicPr>
            <a:picLocks noGrp="1" noChangeAspect="1"/>
          </p:cNvPicPr>
          <p:nvPr>
            <p:ph sz="half" idx="1"/>
          </p:nvPr>
        </p:nvPicPr>
        <p:blipFill>
          <a:blip r:embed="rId2"/>
          <a:stretch>
            <a:fillRect/>
          </a:stretch>
        </p:blipFill>
        <p:spPr>
          <a:xfrm>
            <a:off x="415636" y="713643"/>
            <a:ext cx="3893128" cy="5435466"/>
          </a:xfrm>
          <a:prstGeom prst="rect">
            <a:avLst/>
          </a:prstGeom>
        </p:spPr>
      </p:pic>
      <p:sp>
        <p:nvSpPr>
          <p:cNvPr id="18" name="Marcador de contenido 17"/>
          <p:cNvSpPr>
            <a:spLocks noGrp="1"/>
          </p:cNvSpPr>
          <p:nvPr>
            <p:ph sz="half" idx="2"/>
          </p:nvPr>
        </p:nvSpPr>
        <p:spPr>
          <a:xfrm>
            <a:off x="5001488" y="2784765"/>
            <a:ext cx="6796809" cy="1731817"/>
          </a:xfrm>
          <a:solidFill>
            <a:srgbClr val="92D050"/>
          </a:solidFill>
        </p:spPr>
        <p:txBody>
          <a:bodyPr>
            <a:noAutofit/>
          </a:bodyPr>
          <a:lstStyle/>
          <a:p>
            <a:pPr algn="ctr"/>
            <a:r>
              <a:rPr lang="es-MX" sz="2400" dirty="0">
                <a:solidFill>
                  <a:schemeClr val="bg2">
                    <a:lumMod val="10000"/>
                  </a:schemeClr>
                </a:solidFill>
                <a:latin typeface="Arial Narrow" panose="020B0606020202030204" pitchFamily="34" charset="0"/>
              </a:rPr>
              <a:t>Establece disposiciones para otorgar el registro sanitario de bebidas alcohólicas fabricadas y comercializadas por microempresarios y la certificación en buenas prácticas de manufactura </a:t>
            </a:r>
            <a:endParaRPr lang="es-CO" sz="2400" dirty="0">
              <a:solidFill>
                <a:schemeClr val="bg2">
                  <a:lumMod val="10000"/>
                </a:schemeClr>
              </a:solidFill>
              <a:latin typeface="Arial Narrow" panose="020B0606020202030204" pitchFamily="34" charset="0"/>
            </a:endParaRPr>
          </a:p>
        </p:txBody>
      </p:sp>
      <p:sp>
        <p:nvSpPr>
          <p:cNvPr id="6" name="Título 15"/>
          <p:cNvSpPr txBox="1">
            <a:spLocks/>
          </p:cNvSpPr>
          <p:nvPr/>
        </p:nvSpPr>
        <p:spPr>
          <a:xfrm>
            <a:off x="5001487" y="1082962"/>
            <a:ext cx="6796809" cy="704273"/>
          </a:xfrm>
          <a:prstGeom prst="rect">
            <a:avLst/>
          </a:prstGeom>
          <a:solidFill>
            <a:srgbClr val="00B0F0"/>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CO" sz="2800" b="1" dirty="0">
                <a:solidFill>
                  <a:schemeClr val="bg2">
                    <a:lumMod val="10000"/>
                  </a:schemeClr>
                </a:solidFill>
                <a:latin typeface="Arial Narrow" panose="020B0606020202030204" pitchFamily="34" charset="0"/>
              </a:rPr>
              <a:t>ACTUALIZACION MANUAL TARIFARIO 2020</a:t>
            </a:r>
          </a:p>
        </p:txBody>
      </p:sp>
    </p:spTree>
    <p:extLst>
      <p:ext uri="{BB962C8B-B14F-4D97-AF65-F5344CB8AC3E}">
        <p14:creationId xmlns:p14="http://schemas.microsoft.com/office/powerpoint/2010/main" val="3681826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278582" y="955964"/>
            <a:ext cx="6117936" cy="607292"/>
          </a:xfrm>
          <a:solidFill>
            <a:srgbClr val="00B0F0"/>
          </a:solidFill>
        </p:spPr>
        <p:txBody>
          <a:bodyPr/>
          <a:lstStyle/>
          <a:p>
            <a:pPr algn="r"/>
            <a:r>
              <a:rPr lang="es-CO" sz="3600" b="1" dirty="0">
                <a:solidFill>
                  <a:schemeClr val="bg2">
                    <a:lumMod val="10000"/>
                  </a:schemeClr>
                </a:solidFill>
                <a:latin typeface="Arial Narrow" panose="020B0606020202030204" pitchFamily="34" charset="0"/>
              </a:rPr>
              <a:t>Decreto 1366 de 2020 Artículo 3°</a:t>
            </a:r>
          </a:p>
        </p:txBody>
      </p:sp>
      <p:sp>
        <p:nvSpPr>
          <p:cNvPr id="4" name="Marcador de contenido 3"/>
          <p:cNvSpPr>
            <a:spLocks noGrp="1"/>
          </p:cNvSpPr>
          <p:nvPr>
            <p:ph sz="half" idx="2"/>
          </p:nvPr>
        </p:nvSpPr>
        <p:spPr>
          <a:xfrm>
            <a:off x="5278582" y="1981199"/>
            <a:ext cx="6117936" cy="3205451"/>
          </a:xfrm>
          <a:solidFill>
            <a:schemeClr val="accent4">
              <a:lumMod val="60000"/>
              <a:lumOff val="40000"/>
            </a:schemeClr>
          </a:solidFill>
        </p:spPr>
        <p:txBody>
          <a:bodyPr>
            <a:noAutofit/>
          </a:bodyPr>
          <a:lstStyle/>
          <a:p>
            <a:pPr algn="just"/>
            <a:r>
              <a:rPr lang="es-MX" sz="2400" b="1" dirty="0">
                <a:solidFill>
                  <a:srgbClr val="FF0000"/>
                </a:solidFill>
                <a:latin typeface="Arial Narrow" panose="020B0606020202030204" pitchFamily="34" charset="0"/>
              </a:rPr>
              <a:t>Definición</a:t>
            </a:r>
            <a:r>
              <a:rPr lang="es-MX" sz="2400" dirty="0">
                <a:solidFill>
                  <a:schemeClr val="bg2">
                    <a:lumMod val="10000"/>
                  </a:schemeClr>
                </a:solidFill>
                <a:latin typeface="Arial Narrow" panose="020B0606020202030204" pitchFamily="34" charset="0"/>
              </a:rPr>
              <a:t>:</a:t>
            </a:r>
          </a:p>
          <a:p>
            <a:pPr algn="just"/>
            <a:r>
              <a:rPr lang="es-MX" sz="2400" b="1" u="sng" dirty="0">
                <a:solidFill>
                  <a:schemeClr val="bg2">
                    <a:lumMod val="10000"/>
                  </a:schemeClr>
                </a:solidFill>
                <a:latin typeface="Arial Narrow" panose="020B0606020202030204" pitchFamily="34" charset="0"/>
              </a:rPr>
              <a:t>Microempresa</a:t>
            </a:r>
            <a:r>
              <a:rPr lang="es-MX" sz="2400" dirty="0">
                <a:solidFill>
                  <a:schemeClr val="bg2">
                    <a:lumMod val="10000"/>
                  </a:schemeClr>
                </a:solidFill>
                <a:latin typeface="Arial Narrow" panose="020B0606020202030204" pitchFamily="34" charset="0"/>
              </a:rPr>
              <a:t>: Se entenderán por microempresas para el sector manufacturero "aquellas que se ajusten a la clasificación prevista en el artículo 2.2.1.13.2.2 del </a:t>
            </a:r>
            <a:r>
              <a:rPr lang="es-MX" sz="2400" u="sng" dirty="0">
                <a:solidFill>
                  <a:schemeClr val="bg2">
                    <a:lumMod val="10000"/>
                  </a:schemeClr>
                </a:solidFill>
                <a:latin typeface="Arial Narrow" panose="020B0606020202030204" pitchFamily="34" charset="0"/>
              </a:rPr>
              <a:t>Decreto 1074 de 2015</a:t>
            </a:r>
            <a:r>
              <a:rPr lang="es-MX" sz="2400" dirty="0">
                <a:solidFill>
                  <a:schemeClr val="bg2">
                    <a:lumMod val="10000"/>
                  </a:schemeClr>
                </a:solidFill>
                <a:latin typeface="Arial Narrow" panose="020B0606020202030204" pitchFamily="34" charset="0"/>
              </a:rPr>
              <a:t>, Decreto Único Reglamentario del Sector Comercio, Industria y Turismo, </a:t>
            </a:r>
            <a:r>
              <a:rPr lang="es-MX" sz="2400" u="sng" dirty="0">
                <a:solidFill>
                  <a:schemeClr val="bg2">
                    <a:lumMod val="10000"/>
                  </a:schemeClr>
                </a:solidFill>
                <a:latin typeface="Arial Narrow" panose="020B0606020202030204" pitchFamily="34" charset="0"/>
              </a:rPr>
              <a:t>o la norma que lo modifique o sustituya</a:t>
            </a:r>
            <a:r>
              <a:rPr lang="es-MX" sz="2400" u="sng" dirty="0"/>
              <a:t>. </a:t>
            </a:r>
            <a:endParaRPr lang="es-CO" sz="2400" u="sng" dirty="0"/>
          </a:p>
        </p:txBody>
      </p:sp>
      <p:pic>
        <p:nvPicPr>
          <p:cNvPr id="6" name="Picture 2"/>
          <p:cNvPicPr>
            <a:picLocks noGrp="1" noChangeAspect="1" noChangeArrowheads="1"/>
          </p:cNvPicPr>
          <p:nvPr>
            <p:ph idx="4294967295"/>
          </p:nvPr>
        </p:nvPicPr>
        <p:blipFill>
          <a:blip r:embed="rId2"/>
          <a:srcRect/>
          <a:stretch>
            <a:fillRect/>
          </a:stretch>
        </p:blipFill>
        <p:spPr bwMode="auto">
          <a:xfrm>
            <a:off x="1186345" y="955964"/>
            <a:ext cx="3296755" cy="4779818"/>
          </a:xfrm>
          <a:prstGeom prst="rect">
            <a:avLst/>
          </a:prstGeom>
          <a:noFill/>
          <a:ln w="9525">
            <a:noFill/>
            <a:miter lim="800000"/>
            <a:headEnd/>
            <a:tailEnd/>
          </a:ln>
          <a:effectLst/>
        </p:spPr>
      </p:pic>
    </p:spTree>
    <p:extLst>
      <p:ext uri="{BB962C8B-B14F-4D97-AF65-F5344CB8AC3E}">
        <p14:creationId xmlns:p14="http://schemas.microsoft.com/office/powerpoint/2010/main" val="2000184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8145" y="348672"/>
            <a:ext cx="10903528" cy="607292"/>
          </a:xfrm>
          <a:solidFill>
            <a:srgbClr val="92D050"/>
          </a:solidFill>
        </p:spPr>
        <p:txBody>
          <a:bodyPr/>
          <a:lstStyle/>
          <a:p>
            <a:pPr algn="r"/>
            <a:r>
              <a:rPr lang="es-CO" sz="3600" dirty="0"/>
              <a:t>Definición Microempresario</a:t>
            </a:r>
          </a:p>
        </p:txBody>
      </p:sp>
      <p:sp>
        <p:nvSpPr>
          <p:cNvPr id="3" name="Marcador de contenido 2"/>
          <p:cNvSpPr>
            <a:spLocks noGrp="1"/>
          </p:cNvSpPr>
          <p:nvPr>
            <p:ph sz="half" idx="1"/>
          </p:nvPr>
        </p:nvSpPr>
        <p:spPr>
          <a:xfrm>
            <a:off x="748144" y="2036617"/>
            <a:ext cx="11050156" cy="4294908"/>
          </a:xfrm>
          <a:solidFill>
            <a:schemeClr val="accent3">
              <a:lumMod val="60000"/>
              <a:lumOff val="40000"/>
            </a:schemeClr>
          </a:solidFill>
        </p:spPr>
        <p:txBody>
          <a:bodyPr/>
          <a:lstStyle/>
          <a:p>
            <a:r>
              <a:rPr lang="es-MX" sz="1800" b="1" u="sng" dirty="0">
                <a:solidFill>
                  <a:schemeClr val="bg2">
                    <a:lumMod val="10000"/>
                  </a:schemeClr>
                </a:solidFill>
                <a:latin typeface="Arial Narrow" panose="020B0606020202030204" pitchFamily="34" charset="0"/>
              </a:rPr>
              <a:t>Decreto 957 de 2019 </a:t>
            </a:r>
            <a:r>
              <a:rPr lang="es-MX" sz="1800" dirty="0">
                <a:solidFill>
                  <a:schemeClr val="bg2">
                    <a:lumMod val="10000"/>
                  </a:schemeClr>
                </a:solidFill>
                <a:latin typeface="Arial Narrow" panose="020B0606020202030204" pitchFamily="34" charset="0"/>
              </a:rPr>
              <a:t>Por el cual </a:t>
            </a:r>
            <a:r>
              <a:rPr lang="es-MX" sz="1800" u="sng" dirty="0">
                <a:solidFill>
                  <a:schemeClr val="bg2">
                    <a:lumMod val="10000"/>
                  </a:schemeClr>
                </a:solidFill>
                <a:latin typeface="Arial Narrow" panose="020B0606020202030204" pitchFamily="34" charset="0"/>
              </a:rPr>
              <a:t>se adiciona el capítulo 13 al Título 1 de la Parte 2 del Libro 2 del Decreto 1074 de 2015</a:t>
            </a:r>
            <a:r>
              <a:rPr lang="es-MX" sz="1800" dirty="0">
                <a:solidFill>
                  <a:schemeClr val="bg2">
                    <a:lumMod val="10000"/>
                  </a:schemeClr>
                </a:solidFill>
                <a:latin typeface="Arial Narrow" panose="020B0606020202030204" pitchFamily="34" charset="0"/>
              </a:rPr>
              <a:t>, Decreto Único del Sector Comercio, Industria y Turismo y se reglamenta el artículo 2° de la Ley 590 de 2000, modificado por el artículo 43 de la Ley 1450 de 2011 . </a:t>
            </a:r>
          </a:p>
          <a:p>
            <a:r>
              <a:rPr lang="es-MX" sz="1800" b="1" dirty="0">
                <a:solidFill>
                  <a:schemeClr val="bg2">
                    <a:lumMod val="10000"/>
                  </a:schemeClr>
                </a:solidFill>
                <a:latin typeface="Arial Narrow" panose="020B0606020202030204" pitchFamily="34" charset="0"/>
              </a:rPr>
              <a:t>Capitulo 13 Sección 2 </a:t>
            </a:r>
          </a:p>
          <a:p>
            <a:r>
              <a:rPr lang="es-MX" sz="1800" b="1" dirty="0">
                <a:solidFill>
                  <a:schemeClr val="bg2">
                    <a:lumMod val="10000"/>
                  </a:schemeClr>
                </a:solidFill>
                <a:latin typeface="Arial Narrow" panose="020B0606020202030204" pitchFamily="34" charset="0"/>
              </a:rPr>
              <a:t>Artículo 2.2.1.13.2.2. Rangos para la Definición del Tamaño Empresarial</a:t>
            </a:r>
          </a:p>
          <a:p>
            <a:pPr marL="514350" indent="-514350">
              <a:buAutoNum type="arabicPeriod"/>
            </a:pPr>
            <a:r>
              <a:rPr lang="es-CO" sz="1800" dirty="0">
                <a:solidFill>
                  <a:schemeClr val="bg2">
                    <a:lumMod val="10000"/>
                  </a:schemeClr>
                </a:solidFill>
                <a:latin typeface="Arial Narrow" panose="020B0606020202030204" pitchFamily="34" charset="0"/>
              </a:rPr>
              <a:t>Para sector manufacturero: </a:t>
            </a:r>
          </a:p>
          <a:p>
            <a:pPr marL="1028700" lvl="1" indent="-342900"/>
            <a:r>
              <a:rPr lang="es-CO" sz="1400" b="1" u="sng" dirty="0">
                <a:solidFill>
                  <a:schemeClr val="bg2">
                    <a:lumMod val="10000"/>
                  </a:schemeClr>
                </a:solidFill>
                <a:latin typeface="Arial Narrow" panose="020B0606020202030204" pitchFamily="34" charset="0"/>
              </a:rPr>
              <a:t>Microempresa</a:t>
            </a:r>
            <a:r>
              <a:rPr lang="es-CO" sz="1400" dirty="0">
                <a:solidFill>
                  <a:schemeClr val="bg2">
                    <a:lumMod val="10000"/>
                  </a:schemeClr>
                </a:solidFill>
                <a:latin typeface="Arial Narrow" panose="020B0606020202030204" pitchFamily="34" charset="0"/>
              </a:rPr>
              <a:t>. Aquella cuyos ingresos por actividades ordinarias sean inferiores o iguales a mil quinientos y tres</a:t>
            </a:r>
          </a:p>
          <a:p>
            <a:pPr lvl="1" indent="0">
              <a:buNone/>
            </a:pPr>
            <a:r>
              <a:rPr lang="es-CO" sz="1400" dirty="0">
                <a:solidFill>
                  <a:schemeClr val="bg2">
                    <a:lumMod val="10000"/>
                  </a:schemeClr>
                </a:solidFill>
                <a:latin typeface="Arial Narrow" panose="020B0606020202030204" pitchFamily="34" charset="0"/>
              </a:rPr>
              <a:t>         Unidades Valor Tributario (23.563 UVT).</a:t>
            </a:r>
            <a:endParaRPr lang="es-MX" sz="1400" dirty="0">
              <a:solidFill>
                <a:schemeClr val="bg2">
                  <a:lumMod val="10000"/>
                </a:schemeClr>
              </a:solidFill>
              <a:latin typeface="Arial Narrow" panose="020B0606020202030204" pitchFamily="34" charset="0"/>
            </a:endParaRPr>
          </a:p>
          <a:p>
            <a:r>
              <a:rPr lang="es-MX" sz="1800" b="1" dirty="0">
                <a:solidFill>
                  <a:schemeClr val="bg2">
                    <a:lumMod val="10000"/>
                  </a:schemeClr>
                </a:solidFill>
                <a:latin typeface="Arial Narrow" panose="020B0606020202030204" pitchFamily="34" charset="0"/>
              </a:rPr>
              <a:t>Artículo 2.2.1.13.2.4. Acreditación del tamaño empresarial </a:t>
            </a:r>
            <a:r>
              <a:rPr lang="es-MX" sz="1800" dirty="0">
                <a:solidFill>
                  <a:schemeClr val="bg2">
                    <a:lumMod val="10000"/>
                  </a:schemeClr>
                </a:solidFill>
                <a:latin typeface="Arial Narrow" panose="020B0606020202030204" pitchFamily="34" charset="0"/>
              </a:rPr>
              <a:t>Las empresas deberán acreditar su tamaño empresarial mediante certificación donde conste el valor de los ingresos por actividades ordinarias al 31 de diciembre del año inmediatamente anterior, o los obtenidos durante el tiempo de su operación, de la siguiente forma: </a:t>
            </a:r>
          </a:p>
          <a:p>
            <a:pPr marL="457200" indent="-457200">
              <a:buAutoNum type="arabicPeriod"/>
            </a:pPr>
            <a:r>
              <a:rPr lang="es-MX" sz="1800" dirty="0">
                <a:solidFill>
                  <a:schemeClr val="bg2">
                    <a:lumMod val="10000"/>
                  </a:schemeClr>
                </a:solidFill>
                <a:latin typeface="Arial Narrow" panose="020B0606020202030204" pitchFamily="34" charset="0"/>
              </a:rPr>
              <a:t>Las personas naturales mediante certificación expedida por estas.</a:t>
            </a:r>
          </a:p>
          <a:p>
            <a:pPr marL="457200" indent="-457200">
              <a:buAutoNum type="arabicPeriod"/>
            </a:pPr>
            <a:r>
              <a:rPr lang="es-MX" sz="1800" dirty="0">
                <a:solidFill>
                  <a:schemeClr val="bg2">
                    <a:lumMod val="10000"/>
                  </a:schemeClr>
                </a:solidFill>
                <a:latin typeface="Arial Narrow" panose="020B0606020202030204" pitchFamily="34" charset="0"/>
              </a:rPr>
              <a:t>Las personas jurídicas mediante certificación expedida por el representante legal o el contador o revisor fiscal, si están obligadas a tenerlo. </a:t>
            </a:r>
          </a:p>
          <a:p>
            <a:endParaRPr lang="es-CO" sz="1800" b="1" dirty="0">
              <a:solidFill>
                <a:schemeClr val="bg2">
                  <a:lumMod val="10000"/>
                </a:schemeClr>
              </a:solidFill>
              <a:latin typeface="Arial Narrow" panose="020B0606020202030204" pitchFamily="34" charset="0"/>
            </a:endParaRPr>
          </a:p>
        </p:txBody>
      </p:sp>
      <p:sp>
        <p:nvSpPr>
          <p:cNvPr id="8" name="Título 1"/>
          <p:cNvSpPr txBox="1">
            <a:spLocks/>
          </p:cNvSpPr>
          <p:nvPr/>
        </p:nvSpPr>
        <p:spPr>
          <a:xfrm>
            <a:off x="748144" y="1198995"/>
            <a:ext cx="10903529" cy="608446"/>
          </a:xfrm>
          <a:prstGeom prst="rect">
            <a:avLst/>
          </a:prstGeom>
          <a:solidFill>
            <a:schemeClr val="accent4">
              <a:lumMod val="60000"/>
              <a:lumOff val="40000"/>
            </a:schemeClr>
          </a:solidFill>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O" sz="2400" dirty="0">
                <a:latin typeface="Arial Narrow" panose="020B0606020202030204" pitchFamily="34" charset="0"/>
              </a:rPr>
              <a:t>Decreto 1074 de 2015 modificado parcialmente por el Decreto 957 de 2019 </a:t>
            </a:r>
          </a:p>
        </p:txBody>
      </p:sp>
    </p:spTree>
    <p:extLst>
      <p:ext uri="{BB962C8B-B14F-4D97-AF65-F5344CB8AC3E}">
        <p14:creationId xmlns:p14="http://schemas.microsoft.com/office/powerpoint/2010/main" val="3759069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p:cNvSpPr>
            <a:spLocks noGrp="1"/>
          </p:cNvSpPr>
          <p:nvPr>
            <p:ph type="title"/>
          </p:nvPr>
        </p:nvSpPr>
        <p:spPr>
          <a:xfrm>
            <a:off x="4849089" y="293253"/>
            <a:ext cx="6796809" cy="704273"/>
          </a:xfrm>
          <a:solidFill>
            <a:srgbClr val="00B0F0"/>
          </a:solidFill>
        </p:spPr>
        <p:txBody>
          <a:bodyPr/>
          <a:lstStyle/>
          <a:p>
            <a:pPr algn="ctr"/>
            <a:r>
              <a:rPr lang="es-CO" sz="3200" b="1" dirty="0">
                <a:solidFill>
                  <a:schemeClr val="bg2">
                    <a:lumMod val="10000"/>
                  </a:schemeClr>
                </a:solidFill>
                <a:latin typeface="Arial Narrow" panose="020B0606020202030204" pitchFamily="34" charset="0"/>
              </a:rPr>
              <a:t>Decreto 1366 de 2020 (Octubre 16)</a:t>
            </a:r>
          </a:p>
        </p:txBody>
      </p:sp>
      <p:sp>
        <p:nvSpPr>
          <p:cNvPr id="18" name="Marcador de contenido 17"/>
          <p:cNvSpPr>
            <a:spLocks noGrp="1"/>
          </p:cNvSpPr>
          <p:nvPr>
            <p:ph sz="half" idx="2"/>
          </p:nvPr>
        </p:nvSpPr>
        <p:spPr>
          <a:xfrm>
            <a:off x="4849088" y="1219202"/>
            <a:ext cx="6796809" cy="4890653"/>
          </a:xfrm>
          <a:solidFill>
            <a:schemeClr val="accent1">
              <a:lumMod val="40000"/>
              <a:lumOff val="60000"/>
            </a:schemeClr>
          </a:solidFill>
        </p:spPr>
        <p:txBody>
          <a:bodyPr>
            <a:noAutofit/>
          </a:bodyPr>
          <a:lstStyle/>
          <a:p>
            <a:pPr algn="just"/>
            <a:r>
              <a:rPr lang="es-MX" sz="1800" b="1" dirty="0">
                <a:solidFill>
                  <a:schemeClr val="bg2">
                    <a:lumMod val="10000"/>
                  </a:schemeClr>
                </a:solidFill>
                <a:latin typeface="Arial Narrow" panose="020B0606020202030204" pitchFamily="34" charset="0"/>
              </a:rPr>
              <a:t>Artículo 10. Certificación en buenas prácticas de manufactura. </a:t>
            </a:r>
            <a:r>
              <a:rPr lang="es-MX" sz="1800" dirty="0">
                <a:solidFill>
                  <a:schemeClr val="bg2">
                    <a:lumMod val="10000"/>
                  </a:schemeClr>
                </a:solidFill>
                <a:latin typeface="Arial Narrow" panose="020B0606020202030204" pitchFamily="34" charset="0"/>
              </a:rPr>
              <a:t>Los establecimientos en donde se fabriquen, elaboren, hidraten y envasen bebidas alcohólicas </a:t>
            </a:r>
            <a:r>
              <a:rPr lang="es-MX" sz="1800" u="sng" dirty="0">
                <a:solidFill>
                  <a:schemeClr val="bg2">
                    <a:lumMod val="10000"/>
                  </a:schemeClr>
                </a:solidFill>
                <a:latin typeface="Arial Narrow" panose="020B0606020202030204" pitchFamily="34" charset="0"/>
              </a:rPr>
              <a:t>de propiedad de </a:t>
            </a:r>
            <a:r>
              <a:rPr lang="es-MX" sz="1800" b="1" u="sng" dirty="0">
                <a:solidFill>
                  <a:schemeClr val="bg2">
                    <a:lumMod val="10000"/>
                  </a:schemeClr>
                </a:solidFill>
                <a:latin typeface="Arial Narrow" panose="020B0606020202030204" pitchFamily="34" charset="0"/>
              </a:rPr>
              <a:t>microempresarios</a:t>
            </a:r>
            <a:r>
              <a:rPr lang="es-MX" sz="1800" u="sng" dirty="0">
                <a:solidFill>
                  <a:schemeClr val="bg2">
                    <a:lumMod val="10000"/>
                  </a:schemeClr>
                </a:solidFill>
                <a:latin typeface="Arial Narrow" panose="020B0606020202030204" pitchFamily="34" charset="0"/>
              </a:rPr>
              <a:t> tendrán un plazo de cinco (5) años a partir de la entrada en vigencia del presente decreto</a:t>
            </a:r>
            <a:r>
              <a:rPr lang="es-MX" sz="1800" dirty="0">
                <a:solidFill>
                  <a:schemeClr val="bg2">
                    <a:lumMod val="10000"/>
                  </a:schemeClr>
                </a:solidFill>
                <a:latin typeface="Arial Narrow" panose="020B0606020202030204" pitchFamily="34" charset="0"/>
              </a:rPr>
              <a:t>, para obtener la certificación en Buenas Prácticas de Manufactura. </a:t>
            </a:r>
          </a:p>
          <a:p>
            <a:pPr algn="just"/>
            <a:r>
              <a:rPr lang="es-MX" sz="1800" dirty="0">
                <a:solidFill>
                  <a:schemeClr val="bg2">
                    <a:lumMod val="10000"/>
                  </a:schemeClr>
                </a:solidFill>
                <a:latin typeface="Arial Narrow" panose="020B0606020202030204" pitchFamily="34" charset="0"/>
              </a:rPr>
              <a:t>. </a:t>
            </a:r>
          </a:p>
          <a:p>
            <a:pPr algn="just"/>
            <a:r>
              <a:rPr lang="es-MX" sz="1800" b="1" dirty="0">
                <a:solidFill>
                  <a:schemeClr val="bg2">
                    <a:lumMod val="10000"/>
                  </a:schemeClr>
                </a:solidFill>
                <a:latin typeface="Arial Narrow" panose="020B0606020202030204" pitchFamily="34" charset="0"/>
              </a:rPr>
              <a:t>Parágrafo 1</a:t>
            </a:r>
            <a:r>
              <a:rPr lang="es-MX" sz="1800" dirty="0">
                <a:solidFill>
                  <a:schemeClr val="bg2">
                    <a:lumMod val="10000"/>
                  </a:schemeClr>
                </a:solidFill>
                <a:latin typeface="Arial Narrow" panose="020B0606020202030204" pitchFamily="34" charset="0"/>
              </a:rPr>
              <a:t>. Los microempresarios que hayan obtenido el registro sanitario en virtud del Decreto 1686 de 2012 y que a la entrada en vigencia de este acto, no cuenten con el certificado de Buenas Prácticas de Manufactura- BPM, tendrán el mismo plazo a que se refiere el presente artículo. </a:t>
            </a:r>
          </a:p>
          <a:p>
            <a:pPr algn="just"/>
            <a:r>
              <a:rPr lang="es-MX" sz="1800" b="1" dirty="0">
                <a:solidFill>
                  <a:schemeClr val="bg2">
                    <a:lumMod val="10000"/>
                  </a:schemeClr>
                </a:solidFill>
                <a:latin typeface="Arial Narrow" panose="020B0606020202030204" pitchFamily="34" charset="0"/>
              </a:rPr>
              <a:t>Parágrafo 2</a:t>
            </a:r>
            <a:r>
              <a:rPr lang="es-MX" sz="1800" dirty="0">
                <a:solidFill>
                  <a:schemeClr val="bg2">
                    <a:lumMod val="10000"/>
                  </a:schemeClr>
                </a:solidFill>
                <a:latin typeface="Arial Narrow" panose="020B0606020202030204" pitchFamily="34" charset="0"/>
              </a:rPr>
              <a:t>. Los microempresarios que hayan obtenido la certificación en Buenas Prácticas de Manufactura en los términos del Decreto 1686 de 2012, tendrán una ampliación de la vigencia por cinco (5) años más, contados a partir de la entrada en vigencia del presente decreto. </a:t>
            </a:r>
            <a:endParaRPr lang="es-CO" sz="1800" dirty="0">
              <a:solidFill>
                <a:schemeClr val="bg2">
                  <a:lumMod val="10000"/>
                </a:schemeClr>
              </a:solidFill>
              <a:latin typeface="Arial Narrow" panose="020B0606020202030204" pitchFamily="34" charset="0"/>
            </a:endParaRPr>
          </a:p>
        </p:txBody>
      </p:sp>
      <p:pic>
        <p:nvPicPr>
          <p:cNvPr id="6" name="Marcador de contenido 5"/>
          <p:cNvPicPr>
            <a:picLocks noGrp="1" noChangeAspect="1"/>
          </p:cNvPicPr>
          <p:nvPr>
            <p:ph sz="half" idx="1"/>
          </p:nvPr>
        </p:nvPicPr>
        <p:blipFill>
          <a:blip r:embed="rId2"/>
          <a:stretch>
            <a:fillRect/>
          </a:stretch>
        </p:blipFill>
        <p:spPr>
          <a:xfrm>
            <a:off x="561253" y="293253"/>
            <a:ext cx="3581256" cy="5622638"/>
          </a:xfrm>
          <a:prstGeom prst="rect">
            <a:avLst/>
          </a:prstGeom>
        </p:spPr>
      </p:pic>
    </p:spTree>
    <p:extLst>
      <p:ext uri="{BB962C8B-B14F-4D97-AF65-F5344CB8AC3E}">
        <p14:creationId xmlns:p14="http://schemas.microsoft.com/office/powerpoint/2010/main" val="3983726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ítulo 15"/>
          <p:cNvSpPr>
            <a:spLocks noGrp="1"/>
          </p:cNvSpPr>
          <p:nvPr>
            <p:ph type="title"/>
          </p:nvPr>
        </p:nvSpPr>
        <p:spPr>
          <a:xfrm>
            <a:off x="4987636" y="1039091"/>
            <a:ext cx="6810664" cy="1039091"/>
          </a:xfrm>
          <a:solidFill>
            <a:srgbClr val="00B0F0"/>
          </a:solidFill>
        </p:spPr>
        <p:txBody>
          <a:bodyPr/>
          <a:lstStyle/>
          <a:p>
            <a:pPr algn="ctr"/>
            <a:r>
              <a:rPr lang="es-CO" sz="3200" b="1" dirty="0">
                <a:solidFill>
                  <a:schemeClr val="bg2">
                    <a:lumMod val="10000"/>
                  </a:schemeClr>
                </a:solidFill>
                <a:latin typeface="Arial Narrow" panose="020B0606020202030204" pitchFamily="34" charset="0"/>
              </a:rPr>
              <a:t>Visita de Certificación BPM Microempresarios</a:t>
            </a:r>
          </a:p>
        </p:txBody>
      </p:sp>
      <p:sp>
        <p:nvSpPr>
          <p:cNvPr id="18" name="Marcador de contenido 17"/>
          <p:cNvSpPr>
            <a:spLocks noGrp="1"/>
          </p:cNvSpPr>
          <p:nvPr>
            <p:ph sz="half" idx="2"/>
          </p:nvPr>
        </p:nvSpPr>
        <p:spPr>
          <a:xfrm>
            <a:off x="4987636" y="2198255"/>
            <a:ext cx="6810664" cy="3731490"/>
          </a:xfrm>
          <a:solidFill>
            <a:schemeClr val="accent3">
              <a:lumMod val="60000"/>
              <a:lumOff val="40000"/>
            </a:schemeClr>
          </a:solidFill>
        </p:spPr>
        <p:txBody>
          <a:bodyPr>
            <a:noAutofit/>
          </a:bodyPr>
          <a:lstStyle/>
          <a:p>
            <a:pPr algn="just">
              <a:buFont typeface="Arial" panose="020B0604020202020204" pitchFamily="34" charset="0"/>
              <a:buChar char="•"/>
            </a:pPr>
            <a:r>
              <a:rPr lang="es-MX" sz="2400" dirty="0">
                <a:solidFill>
                  <a:srgbClr val="000000"/>
                </a:solidFill>
                <a:latin typeface="Arial Narrow" panose="020B0606020202030204" pitchFamily="34" charset="0"/>
              </a:rPr>
              <a:t>Denominación:</a:t>
            </a:r>
          </a:p>
          <a:p>
            <a:pPr marL="457200" lvl="1" indent="0" algn="just">
              <a:buNone/>
            </a:pPr>
            <a:r>
              <a:rPr lang="es-MX" dirty="0">
                <a:solidFill>
                  <a:srgbClr val="000000"/>
                </a:solidFill>
                <a:latin typeface="Arial Narrow" panose="020B0606020202030204" pitchFamily="34" charset="0"/>
              </a:rPr>
              <a:t>Visita y certificación o visita y certificación de la renovación de buenas prácticas de manufactura (BPM) a los microempresarios que fabriquen, elaboren, hidraten y/o envasen bebidas alcohólicas, en el marco de las disposiciones del Decreto 1366 de 2020</a:t>
            </a:r>
          </a:p>
          <a:p>
            <a:pPr marL="342900" indent="-342900" algn="just">
              <a:buFont typeface="Arial" panose="020B0604020202020204" pitchFamily="34" charset="0"/>
              <a:buChar char="•"/>
            </a:pPr>
            <a:r>
              <a:rPr lang="es-MX" sz="2400" dirty="0">
                <a:solidFill>
                  <a:srgbClr val="000000"/>
                </a:solidFill>
                <a:latin typeface="Arial Narrow" panose="020B0606020202030204" pitchFamily="34" charset="0"/>
              </a:rPr>
              <a:t>Código: 4077-3</a:t>
            </a:r>
          </a:p>
          <a:p>
            <a:pPr marL="342900" indent="-342900" algn="just">
              <a:buFont typeface="Arial" panose="020B0604020202020204" pitchFamily="34" charset="0"/>
              <a:buChar char="•"/>
            </a:pPr>
            <a:r>
              <a:rPr lang="es-MX" sz="2400" dirty="0">
                <a:solidFill>
                  <a:srgbClr val="000000"/>
                </a:solidFill>
                <a:latin typeface="Arial Narrow" panose="020B0606020202030204" pitchFamily="34" charset="0"/>
              </a:rPr>
              <a:t>Tarifa en UVT: 159,44</a:t>
            </a:r>
          </a:p>
          <a:p>
            <a:pPr algn="just"/>
            <a:endParaRPr lang="es-MX" sz="2400" b="0" i="0" dirty="0">
              <a:solidFill>
                <a:srgbClr val="000000"/>
              </a:solidFill>
              <a:effectLst/>
              <a:latin typeface="Arial Narrow" panose="020B0606020202030204" pitchFamily="34" charset="0"/>
            </a:endParaRPr>
          </a:p>
        </p:txBody>
      </p:sp>
      <p:sp>
        <p:nvSpPr>
          <p:cNvPr id="7" name="Marcador de contenido 6"/>
          <p:cNvSpPr>
            <a:spLocks noGrp="1"/>
          </p:cNvSpPr>
          <p:nvPr>
            <p:ph sz="half" idx="1"/>
          </p:nvPr>
        </p:nvSpPr>
        <p:spPr>
          <a:xfrm>
            <a:off x="748145" y="1039091"/>
            <a:ext cx="3768437" cy="4987636"/>
          </a:xfrm>
          <a:solidFill>
            <a:srgbClr val="00B050"/>
          </a:solidFill>
        </p:spPr>
        <p:txBody>
          <a:bodyPr/>
          <a:lstStyle/>
          <a:p>
            <a:pPr algn="ctr"/>
            <a:endParaRPr lang="es-CO" sz="3200" dirty="0">
              <a:solidFill>
                <a:srgbClr val="000000"/>
              </a:solidFill>
              <a:latin typeface="Arial Narrow" panose="020B0606020202030204" pitchFamily="34" charset="0"/>
            </a:endParaRPr>
          </a:p>
          <a:p>
            <a:pPr algn="ctr"/>
            <a:endParaRPr lang="es-CO" sz="3200" dirty="0">
              <a:solidFill>
                <a:srgbClr val="000000"/>
              </a:solidFill>
              <a:latin typeface="Arial Narrow" panose="020B0606020202030204" pitchFamily="34" charset="0"/>
            </a:endParaRPr>
          </a:p>
          <a:p>
            <a:pPr algn="ctr"/>
            <a:endParaRPr lang="es-CO" sz="3200" dirty="0">
              <a:solidFill>
                <a:srgbClr val="000000"/>
              </a:solidFill>
              <a:latin typeface="Arial Narrow" panose="020B0606020202030204" pitchFamily="34" charset="0"/>
            </a:endParaRPr>
          </a:p>
          <a:p>
            <a:pPr algn="ctr"/>
            <a:r>
              <a:rPr lang="es-CO" sz="3200" dirty="0">
                <a:solidFill>
                  <a:srgbClr val="000000"/>
                </a:solidFill>
                <a:latin typeface="Arial Narrow" panose="020B0606020202030204" pitchFamily="34" charset="0"/>
              </a:rPr>
              <a:t>NUEVA TARIFA</a:t>
            </a:r>
          </a:p>
          <a:p>
            <a:pPr algn="ctr"/>
            <a:r>
              <a:rPr lang="es-CO" sz="3200" dirty="0">
                <a:solidFill>
                  <a:srgbClr val="000000"/>
                </a:solidFill>
                <a:latin typeface="Arial Narrow" panose="020B0606020202030204" pitchFamily="34" charset="0"/>
              </a:rPr>
              <a:t>MICROEMPRESARIOS</a:t>
            </a:r>
          </a:p>
          <a:p>
            <a:pPr algn="ctr"/>
            <a:r>
              <a:rPr lang="es-CO" sz="3200" dirty="0">
                <a:solidFill>
                  <a:srgbClr val="000000"/>
                </a:solidFill>
                <a:latin typeface="Arial Narrow" panose="020B0606020202030204" pitchFamily="34" charset="0"/>
              </a:rPr>
              <a:t> (Manual Tarifario)</a:t>
            </a:r>
          </a:p>
        </p:txBody>
      </p:sp>
    </p:spTree>
    <p:extLst>
      <p:ext uri="{BB962C8B-B14F-4D97-AF65-F5344CB8AC3E}">
        <p14:creationId xmlns:p14="http://schemas.microsoft.com/office/powerpoint/2010/main" val="445505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1512" y="631004"/>
            <a:ext cx="9780343" cy="801689"/>
          </a:xfrm>
          <a:solidFill>
            <a:srgbClr val="00B0F0"/>
          </a:solidFill>
        </p:spPr>
        <p:txBody>
          <a:bodyPr/>
          <a:lstStyle/>
          <a:p>
            <a:pPr algn="ctr"/>
            <a:r>
              <a:rPr lang="es-CO" sz="3600" dirty="0">
                <a:solidFill>
                  <a:schemeClr val="bg2">
                    <a:lumMod val="10000"/>
                  </a:schemeClr>
                </a:solidFill>
                <a:latin typeface="Arial Narrow" panose="020B0606020202030204" pitchFamily="34" charset="0"/>
              </a:rPr>
              <a:t>Documentos de radicación para solicitud de visita </a:t>
            </a:r>
          </a:p>
        </p:txBody>
      </p:sp>
      <p:pic>
        <p:nvPicPr>
          <p:cNvPr id="8" name="Marcador de contenido 7"/>
          <p:cNvPicPr>
            <a:picLocks noGrp="1" noChangeAspect="1"/>
          </p:cNvPicPr>
          <p:nvPr>
            <p:ph sz="half" idx="1"/>
          </p:nvPr>
        </p:nvPicPr>
        <p:blipFill>
          <a:blip r:embed="rId2"/>
          <a:stretch>
            <a:fillRect/>
          </a:stretch>
        </p:blipFill>
        <p:spPr>
          <a:xfrm>
            <a:off x="998496" y="2265060"/>
            <a:ext cx="3657600" cy="2615858"/>
          </a:xfrm>
          <a:prstGeom prst="rect">
            <a:avLst/>
          </a:prstGeom>
        </p:spPr>
      </p:pic>
      <p:pic>
        <p:nvPicPr>
          <p:cNvPr id="5" name="Marcador de contenido 4"/>
          <p:cNvPicPr>
            <a:picLocks noGrp="1" noChangeAspect="1"/>
          </p:cNvPicPr>
          <p:nvPr>
            <p:ph sz="half" idx="2"/>
          </p:nvPr>
        </p:nvPicPr>
        <p:blipFill>
          <a:blip r:embed="rId3"/>
          <a:stretch>
            <a:fillRect/>
          </a:stretch>
        </p:blipFill>
        <p:spPr>
          <a:xfrm>
            <a:off x="5214551" y="1931428"/>
            <a:ext cx="5564286" cy="3283123"/>
          </a:xfrm>
          <a:prstGeom prst="rect">
            <a:avLst/>
          </a:prstGeom>
        </p:spPr>
      </p:pic>
    </p:spTree>
    <p:extLst>
      <p:ext uri="{BB962C8B-B14F-4D97-AF65-F5344CB8AC3E}">
        <p14:creationId xmlns:p14="http://schemas.microsoft.com/office/powerpoint/2010/main" val="1559113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50B590D4-6D9D-4F1C-B858-F245BF3A4FC6}"/>
              </a:ext>
            </a:extLst>
          </p:cNvPr>
          <p:cNvSpPr txBox="1">
            <a:spLocks/>
          </p:cNvSpPr>
          <p:nvPr/>
        </p:nvSpPr>
        <p:spPr bwMode="auto">
          <a:xfrm>
            <a:off x="0" y="2688879"/>
            <a:ext cx="12192000" cy="1004935"/>
          </a:xfrm>
          <a:prstGeom prst="rect">
            <a:avLst/>
          </a:prstGeom>
          <a:ln>
            <a:headEnd/>
            <a:tailEnd/>
          </a:ln>
        </p:spPr>
        <p:style>
          <a:lnRef idx="1">
            <a:schemeClr val="accent5"/>
          </a:lnRef>
          <a:fillRef idx="3">
            <a:schemeClr val="accent5"/>
          </a:fillRef>
          <a:effectRef idx="2">
            <a:schemeClr val="accent5"/>
          </a:effectRef>
          <a:fontRef idx="minor">
            <a:schemeClr val="lt1"/>
          </a:fontRef>
        </p:style>
        <p:txBody>
          <a:bodyPr anchor="ctr"/>
          <a:lstStyle/>
          <a:p>
            <a:pPr algn="ctr">
              <a:defRPr/>
            </a:pPr>
            <a:r>
              <a:rPr lang="es-ES" altLang="es-CO" sz="2400" b="1" dirty="0">
                <a:solidFill>
                  <a:schemeClr val="bg1"/>
                </a:solidFill>
                <a:latin typeface="+mj-lt"/>
                <a:ea typeface="MS PGothic" pitchFamily="34" charset="-128"/>
                <a:cs typeface="Arial" pitchFamily="34" charset="0"/>
              </a:rPr>
              <a:t>R</a:t>
            </a:r>
            <a:r>
              <a:rPr lang="es-CO" altLang="es-CO" sz="2400" b="1" dirty="0">
                <a:solidFill>
                  <a:schemeClr val="bg1"/>
                </a:solidFill>
                <a:latin typeface="+mj-lt"/>
                <a:ea typeface="MS PGothic" pitchFamily="34" charset="-128"/>
                <a:cs typeface="Arial" pitchFamily="34" charset="0"/>
              </a:rPr>
              <a:t>EGISTRO SANITARIO DE BEBIDAS ALCOHÓLICAS </a:t>
            </a:r>
          </a:p>
          <a:p>
            <a:pPr algn="ctr">
              <a:defRPr/>
            </a:pPr>
            <a:r>
              <a:rPr lang="es-ES" altLang="es-CO" sz="2400" b="1" dirty="0">
                <a:solidFill>
                  <a:schemeClr val="bg1"/>
                </a:solidFill>
                <a:latin typeface="+mj-lt"/>
                <a:ea typeface="MS PGothic" pitchFamily="34" charset="-128"/>
                <a:cs typeface="Arial" pitchFamily="34" charset="0"/>
              </a:rPr>
              <a:t>M</a:t>
            </a:r>
            <a:r>
              <a:rPr lang="es-CO" altLang="es-CO" sz="2400" b="1" dirty="0">
                <a:solidFill>
                  <a:schemeClr val="bg1"/>
                </a:solidFill>
                <a:latin typeface="+mj-lt"/>
                <a:ea typeface="MS PGothic" pitchFamily="34" charset="-128"/>
                <a:cs typeface="Arial" pitchFamily="34" charset="0"/>
              </a:rPr>
              <a:t>ICROEMPRESARIOS</a:t>
            </a:r>
            <a:endParaRPr lang="es-CO" altLang="es-CO" sz="2400" b="1" dirty="0">
              <a:ea typeface="MS PGothic" pitchFamily="34" charset="-128"/>
              <a:cs typeface="Arial" pitchFamily="34" charset="0"/>
            </a:endParaRPr>
          </a:p>
        </p:txBody>
      </p:sp>
    </p:spTree>
    <p:extLst>
      <p:ext uri="{BB962C8B-B14F-4D97-AF65-F5344CB8AC3E}">
        <p14:creationId xmlns:p14="http://schemas.microsoft.com/office/powerpoint/2010/main" val="1713219252"/>
      </p:ext>
    </p:extLst>
  </p:cSld>
  <p:clrMapOvr>
    <a:masterClrMapping/>
  </p:clrMapOvr>
</p:sld>
</file>

<file path=ppt/theme/theme1.xml><?xml version="1.0" encoding="utf-8"?>
<a:theme xmlns:a="http://schemas.openxmlformats.org/drawingml/2006/main" name="Tema de Office">
  <a:themeElements>
    <a:clrScheme name="Personalizado 1">
      <a:dk1>
        <a:srgbClr val="004884"/>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1213</Words>
  <Application>Microsoft Office PowerPoint</Application>
  <PresentationFormat>Panorámica</PresentationFormat>
  <Paragraphs>97</Paragraphs>
  <Slides>16</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16</vt:i4>
      </vt:variant>
    </vt:vector>
  </HeadingPairs>
  <TitlesOfParts>
    <vt:vector size="26" baseType="lpstr">
      <vt:lpstr>MS PGothic</vt:lpstr>
      <vt:lpstr>Arial</vt:lpstr>
      <vt:lpstr>Arial Black</vt:lpstr>
      <vt:lpstr>Arial Narrow</vt:lpstr>
      <vt:lpstr>Calibri</vt:lpstr>
      <vt:lpstr>Calibri Light</vt:lpstr>
      <vt:lpstr>Wingdings</vt:lpstr>
      <vt:lpstr>Work Sans</vt:lpstr>
      <vt:lpstr>Tema de Office</vt:lpstr>
      <vt:lpstr>1_Tema de Office</vt:lpstr>
      <vt:lpstr>Presentación de PowerPoint</vt:lpstr>
      <vt:lpstr>Decreto 1686 de 2012   Establece el reglamento técnico sobre los requisitos sanitarios que se deben cumplir para la fabricación, elaboración, hidratación, envase, almacenamiento, distribución, transporte, comercialización, expendio, exportación e importación de bebidas alcohólicas destinadas para consumo humano</vt:lpstr>
      <vt:lpstr>Decreto 1366 de 2020 (Octubre 16)</vt:lpstr>
      <vt:lpstr>Decreto 1366 de 2020 Artículo 3°</vt:lpstr>
      <vt:lpstr>Definición Microempresario</vt:lpstr>
      <vt:lpstr>Decreto 1366 de 2020 (Octubre 16)</vt:lpstr>
      <vt:lpstr>Visita de Certificación BPM Microempresarios</vt:lpstr>
      <vt:lpstr>Documentos de radicación para solicitud de visita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Jennifer Stefany Mendoza Arias</dc:creator>
  <cp:lastModifiedBy>Angela Lorena Rueda Montoya</cp:lastModifiedBy>
  <cp:revision>63</cp:revision>
  <dcterms:created xsi:type="dcterms:W3CDTF">2019-02-05T14:18:02Z</dcterms:created>
  <dcterms:modified xsi:type="dcterms:W3CDTF">2020-11-12T14:23:04Z</dcterms:modified>
</cp:coreProperties>
</file>