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1" r:id="rId2"/>
    <p:sldId id="257" r:id="rId3"/>
    <p:sldId id="258" r:id="rId4"/>
    <p:sldId id="264" r:id="rId5"/>
    <p:sldId id="265" r:id="rId6"/>
    <p:sldId id="259" r:id="rId7"/>
    <p:sldId id="266" r:id="rId8"/>
    <p:sldId id="267" r:id="rId9"/>
    <p:sldId id="263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73B3A9"/>
    <a:srgbClr val="2FB3A5"/>
    <a:srgbClr val="595959"/>
    <a:srgbClr val="58A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3741" autoAdjust="0"/>
  </p:normalViewPr>
  <p:slideViewPr>
    <p:cSldViewPr snapToGrid="0">
      <p:cViewPr varScale="1">
        <p:scale>
          <a:sx n="74" d="100"/>
          <a:sy n="74" d="100"/>
        </p:scale>
        <p:origin x="93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60F43-F6EA-44C7-9F40-77EFAF2E9CF3}" type="datetimeFigureOut">
              <a:rPr lang="es-CO" smtClean="0"/>
              <a:t>31/01/2025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CCCC1-F420-4B4D-95E0-E148A4B1FD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248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CCCC1-F420-4B4D-95E0-E148A4B1FD14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846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CCCC1-F420-4B4D-95E0-E148A4B1FD14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572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82E6FBA-5494-8C65-CDA1-16EF86AA8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6702"/>
            <a:ext cx="12239845" cy="683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9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orma&#10;&#10;Descripción generada automáticamente">
            <a:extLst>
              <a:ext uri="{FF2B5EF4-FFF2-40B4-BE49-F238E27FC236}">
                <a16:creationId xmlns:a16="http://schemas.microsoft.com/office/drawing/2014/main" id="{5FEFADDC-904F-5BCD-381A-88F1EA03EF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845" y="13351"/>
            <a:ext cx="12239845" cy="6831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FD9E43-1956-CB86-3FC5-84820AA0C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Nunito Sans Blac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3946CC-52C7-5613-A34E-DFCC6682F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717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0A1EA-BDD4-FECF-9B87-D063C935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1580"/>
            <a:ext cx="8100000" cy="61200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54A0E9-2E0C-0DA5-E075-54362F5FE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048902"/>
            <a:ext cx="8100000" cy="4320000"/>
          </a:xfrm>
        </p:spPr>
        <p:txBody>
          <a:bodyPr>
            <a:normAutofit/>
          </a:bodyPr>
          <a:lstStyle>
            <a:lvl1pPr algn="just">
              <a:defRPr sz="2000">
                <a:solidFill>
                  <a:srgbClr val="595959"/>
                </a:solidFill>
                <a:latin typeface="Nunito Sans" pitchFamily="2" charset="0"/>
              </a:defRPr>
            </a:lvl1pPr>
            <a:lvl2pPr algn="just">
              <a:defRPr sz="1800">
                <a:solidFill>
                  <a:srgbClr val="595959"/>
                </a:solidFill>
                <a:latin typeface="Nunito Sans" pitchFamily="2" charset="0"/>
              </a:defRPr>
            </a:lvl2pPr>
            <a:lvl3pPr algn="just">
              <a:defRPr sz="1600">
                <a:solidFill>
                  <a:srgbClr val="595959"/>
                </a:solidFill>
                <a:latin typeface="Nunito Sans" pitchFamily="2" charset="0"/>
              </a:defRPr>
            </a:lvl3pPr>
            <a:lvl4pPr algn="just">
              <a:defRPr sz="1400">
                <a:solidFill>
                  <a:srgbClr val="595959"/>
                </a:solidFill>
                <a:latin typeface="Nunito Sans" pitchFamily="2" charset="0"/>
              </a:defRPr>
            </a:lvl4pPr>
            <a:lvl5pPr algn="just">
              <a:defRPr sz="1400">
                <a:solidFill>
                  <a:srgbClr val="595959"/>
                </a:solidFill>
                <a:latin typeface="Nunito Sans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A01B9E3-C726-F42D-079F-129FC39B74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305904"/>
            <a:ext cx="8100000" cy="36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73B3A9"/>
                </a:solidFill>
                <a:latin typeface="Nunito Sans" pitchFamily="2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9507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0A1EA-BDD4-FECF-9B87-D063C935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41305"/>
            <a:ext cx="8100000" cy="540000"/>
          </a:xfrm>
        </p:spPr>
        <p:txBody>
          <a:bodyPr anchor="b" anchorCtr="0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54A0E9-2E0C-0DA5-E075-54362F5FE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048915"/>
            <a:ext cx="8100000" cy="4320000"/>
          </a:xfrm>
        </p:spPr>
        <p:txBody>
          <a:bodyPr>
            <a:normAutofit/>
          </a:bodyPr>
          <a:lstStyle>
            <a:lvl1pPr algn="just">
              <a:defRPr sz="2000">
                <a:solidFill>
                  <a:srgbClr val="595959"/>
                </a:solidFill>
                <a:latin typeface="Nunito Sans" pitchFamily="2" charset="0"/>
              </a:defRPr>
            </a:lvl1pPr>
            <a:lvl2pPr algn="just">
              <a:defRPr sz="1800">
                <a:solidFill>
                  <a:srgbClr val="595959"/>
                </a:solidFill>
                <a:latin typeface="Nunito Sans" pitchFamily="2" charset="0"/>
              </a:defRPr>
            </a:lvl2pPr>
            <a:lvl3pPr algn="just">
              <a:defRPr sz="1600">
                <a:solidFill>
                  <a:srgbClr val="595959"/>
                </a:solidFill>
                <a:latin typeface="Nunito Sans" pitchFamily="2" charset="0"/>
              </a:defRPr>
            </a:lvl3pPr>
            <a:lvl4pPr algn="just">
              <a:defRPr sz="1400">
                <a:solidFill>
                  <a:srgbClr val="595959"/>
                </a:solidFill>
                <a:latin typeface="Nunito Sans" pitchFamily="2" charset="0"/>
              </a:defRPr>
            </a:lvl4pPr>
            <a:lvl5pPr algn="just">
              <a:defRPr sz="1400">
                <a:solidFill>
                  <a:srgbClr val="595959"/>
                </a:solidFill>
                <a:latin typeface="Nunito Sans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3238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0B5B4D8-20F5-88CD-CD6F-A450CA3AC189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1" y="198"/>
            <a:ext cx="12287333" cy="685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1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52236-A15E-F749-53CF-09D1CD7F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133426"/>
            <a:ext cx="11088000" cy="540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7928EF-AF12-B58A-6E09-98D1261B5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8917"/>
            <a:ext cx="5400000" cy="43200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7E7BE2-612E-17BD-0C19-390A0F584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2451" y="2048917"/>
            <a:ext cx="5400000" cy="43200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16C22A5-4598-B4FF-A281-696F67AA3019}"/>
              </a:ext>
            </a:extLst>
          </p:cNvPr>
          <p:cNvSpPr/>
          <p:nvPr userDrawn="1"/>
        </p:nvSpPr>
        <p:spPr>
          <a:xfrm>
            <a:off x="838199" y="1682714"/>
            <a:ext cx="11088000" cy="45719"/>
          </a:xfrm>
          <a:prstGeom prst="rect">
            <a:avLst/>
          </a:prstGeom>
          <a:solidFill>
            <a:srgbClr val="73B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812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66AC0F88-C6E9-8126-9EFE-112AA41C96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6702"/>
            <a:ext cx="12239845" cy="683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Aplicación, Tabla&#10;&#10;Descripción generada automáticamente">
            <a:extLst>
              <a:ext uri="{FF2B5EF4-FFF2-40B4-BE49-F238E27FC236}">
                <a16:creationId xmlns:a16="http://schemas.microsoft.com/office/drawing/2014/main" id="{6716987B-DB7E-FF35-E2C4-A859D0DCA2B1}"/>
              </a:ext>
            </a:extLst>
          </p:cNvPr>
          <p:cNvPicPr/>
          <p:nvPr userDrawn="1"/>
        </p:nvPicPr>
        <p:blipFill>
          <a:blip r:embed="rId9"/>
          <a:stretch>
            <a:fillRect/>
          </a:stretch>
        </p:blipFill>
        <p:spPr>
          <a:xfrm>
            <a:off x="0" y="-26504"/>
            <a:ext cx="12335176" cy="6884504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CECC2A8-87D2-880C-22C2-7AD467E0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426"/>
            <a:ext cx="8100000" cy="54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341A9E-DBA6-C8BD-9514-9AA0197C8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48902"/>
            <a:ext cx="810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D71AF8C-BD6C-13A2-A2CE-859F476C8F12}"/>
              </a:ext>
            </a:extLst>
          </p:cNvPr>
          <p:cNvSpPr/>
          <p:nvPr userDrawn="1"/>
        </p:nvSpPr>
        <p:spPr>
          <a:xfrm>
            <a:off x="838199" y="1682714"/>
            <a:ext cx="8100000" cy="45719"/>
          </a:xfrm>
          <a:prstGeom prst="rect">
            <a:avLst/>
          </a:prstGeom>
          <a:solidFill>
            <a:srgbClr val="73B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759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3" r:id="rId4"/>
    <p:sldLayoutId id="2147483662" r:id="rId5"/>
    <p:sldLayoutId id="2147483652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rgbClr val="73B3A9"/>
          </a:solidFill>
          <a:latin typeface="Nunito Sans Black" pitchFamily="2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Nunito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Nunito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Nunito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Nunito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Nunito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0F4C5-5FBF-60A5-E1F1-D54199AC8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69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4ABBB6A-877E-571E-3C24-0F1A457F657D}"/>
              </a:ext>
            </a:extLst>
          </p:cNvPr>
          <p:cNvSpPr txBox="1"/>
          <p:nvPr/>
        </p:nvSpPr>
        <p:spPr>
          <a:xfrm>
            <a:off x="2213610" y="2121099"/>
            <a:ext cx="776478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4500" b="1" dirty="0">
                <a:solidFill>
                  <a:schemeClr val="bg1"/>
                </a:solidFill>
                <a:latin typeface="Nunito Sans Normal" pitchFamily="2" charset="0"/>
                <a:ea typeface="Verdana"/>
                <a:cs typeface="Arial Black" panose="020B0604020202020204" pitchFamily="34" charset="0"/>
              </a:rPr>
              <a:t>Oficina de Atención al Ciudadano</a:t>
            </a:r>
          </a:p>
          <a:p>
            <a:pPr algn="ctr"/>
            <a:r>
              <a:rPr lang="es-CO" sz="2200" b="1" dirty="0">
                <a:solidFill>
                  <a:schemeClr val="bg1"/>
                </a:solidFill>
                <a:latin typeface="Nunito Sans Normal" pitchFamily="2" charset="0"/>
                <a:ea typeface="Verdana"/>
                <a:cs typeface="Arial Black" panose="020B0604020202020204" pitchFamily="34" charset="0"/>
              </a:rPr>
              <a:t>Informe de Peticiones, Quejas, Reclamos, </a:t>
            </a:r>
          </a:p>
          <a:p>
            <a:pPr algn="ctr"/>
            <a:r>
              <a:rPr lang="es-CO" sz="2200" b="1" dirty="0">
                <a:solidFill>
                  <a:schemeClr val="bg1"/>
                </a:solidFill>
                <a:latin typeface="Nunito Sans Normal" pitchFamily="2" charset="0"/>
                <a:ea typeface="Verdana"/>
                <a:cs typeface="Arial Black" panose="020B0604020202020204" pitchFamily="34" charset="0"/>
              </a:rPr>
              <a:t>Sugerencias, Denuncias y Felicitaciones</a:t>
            </a:r>
          </a:p>
          <a:p>
            <a:pPr algn="ctr"/>
            <a:r>
              <a:rPr lang="es-CO" sz="2200" b="1" dirty="0">
                <a:solidFill>
                  <a:schemeClr val="bg1"/>
                </a:solidFill>
                <a:latin typeface="Nunito Sans Normal" pitchFamily="2" charset="0"/>
                <a:ea typeface="Verdana"/>
                <a:cs typeface="Arial Black" panose="020B0604020202020204" pitchFamily="34" charset="0"/>
              </a:rPr>
              <a:t>(PQRSDF)</a:t>
            </a:r>
          </a:p>
          <a:p>
            <a:pPr algn="ctr"/>
            <a:endParaRPr lang="es-CO" sz="2200" b="1" dirty="0">
              <a:solidFill>
                <a:schemeClr val="bg1"/>
              </a:solidFill>
              <a:latin typeface="Nunito Sans Normal" pitchFamily="2" charset="0"/>
              <a:ea typeface="Verdana"/>
              <a:cs typeface="Arial Black" panose="020B0604020202020204" pitchFamily="34" charset="0"/>
            </a:endParaRPr>
          </a:p>
          <a:p>
            <a:pPr algn="ctr"/>
            <a:r>
              <a:rPr lang="es-CO" sz="2200" b="1" dirty="0">
                <a:solidFill>
                  <a:schemeClr val="bg1"/>
                </a:solidFill>
                <a:latin typeface="Nunito Sans Normal" pitchFamily="2" charset="0"/>
                <a:ea typeface="Verdana"/>
                <a:cs typeface="Arial Black" panose="020B0604020202020204" pitchFamily="34" charset="0"/>
              </a:rPr>
              <a:t>octubre – diciembre 2024</a:t>
            </a:r>
            <a:endParaRPr lang="es-CO" sz="2200" b="1" dirty="0">
              <a:solidFill>
                <a:schemeClr val="bg1"/>
              </a:solidFill>
              <a:latin typeface="Nunito Sans Normal" pitchFamily="2" charset="0"/>
              <a:ea typeface="Verdana" panose="020B060403050404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9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F895E-EB60-533A-69C5-112AE405C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D1776EA-8F97-D05F-F6C0-2EFBDCFF5EA9}"/>
              </a:ext>
            </a:extLst>
          </p:cNvPr>
          <p:cNvSpPr/>
          <p:nvPr/>
        </p:nvSpPr>
        <p:spPr>
          <a:xfrm>
            <a:off x="0" y="1305560"/>
            <a:ext cx="12366000" cy="5200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9241BD-6F19-9C81-2F2A-146AFB94E56F}"/>
              </a:ext>
            </a:extLst>
          </p:cNvPr>
          <p:cNvSpPr txBox="1"/>
          <p:nvPr/>
        </p:nvSpPr>
        <p:spPr>
          <a:xfrm>
            <a:off x="4241978" y="1716713"/>
            <a:ext cx="388204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8000"/>
                </a:solidFill>
                <a:latin typeface="Nunito Sans Normal"/>
              </a:rPr>
              <a:t>Compromiso institucional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8349B1-99B8-4954-D98D-D36EBD6D4859}"/>
              </a:ext>
            </a:extLst>
          </p:cNvPr>
          <p:cNvSpPr txBox="1"/>
          <p:nvPr/>
        </p:nvSpPr>
        <p:spPr>
          <a:xfrm>
            <a:off x="701363" y="2604770"/>
            <a:ext cx="1096327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  <a:latin typeface="Nunito Sans Normal"/>
              </a:rPr>
              <a:t>El </a:t>
            </a:r>
            <a:r>
              <a:rPr lang="es-CO" sz="1600" b="1" dirty="0">
                <a:solidFill>
                  <a:srgbClr val="FF8000"/>
                </a:solidFill>
                <a:latin typeface="Nunito Sans Normal"/>
              </a:rPr>
              <a:t>Invima </a:t>
            </a:r>
            <a:r>
              <a:rPr lang="es-CO" sz="1600" b="1" dirty="0">
                <a:solidFill>
                  <a:schemeClr val="bg1"/>
                </a:solidFill>
                <a:latin typeface="Nunito Sans Normal"/>
              </a:rPr>
              <a:t>comprometido con la mejora continua en procesos de acceso a los ciudadanos en trámites y servicios, así como con la implementación de nuevos canales que promuevan la participación ciudadana</a:t>
            </a:r>
          </a:p>
          <a:p>
            <a:r>
              <a:rPr lang="es-CO" sz="1600" b="1" dirty="0">
                <a:solidFill>
                  <a:schemeClr val="bg1"/>
                </a:solidFill>
                <a:latin typeface="Nunito Sans Normal"/>
              </a:rPr>
              <a:t>y el Control  Social en sus procesos con transparencia y legitimidad de la institución como autoridad sanitaria, socializa el informe del </a:t>
            </a:r>
            <a:r>
              <a:rPr lang="es-CO" sz="1600" b="1" dirty="0">
                <a:solidFill>
                  <a:srgbClr val="FF8000"/>
                </a:solidFill>
                <a:latin typeface="Nunito Sans Normal"/>
              </a:rPr>
              <a:t>tercer trimestre de 2024 </a:t>
            </a:r>
            <a:r>
              <a:rPr lang="es-CO" sz="1600" b="1" dirty="0">
                <a:solidFill>
                  <a:schemeClr val="bg1"/>
                </a:solidFill>
                <a:latin typeface="Nunito Sans Normal"/>
              </a:rPr>
              <a:t>en lo pertinente a manifestaciones de la ciudadanía.</a:t>
            </a:r>
            <a:r>
              <a:rPr lang="es-CO" sz="1600" b="1" dirty="0">
                <a:solidFill>
                  <a:srgbClr val="FF8000"/>
                </a:solidFill>
                <a:latin typeface="Nunito Sans Normal"/>
              </a:rPr>
              <a:t>​ </a:t>
            </a:r>
          </a:p>
          <a:p>
            <a:endParaRPr lang="es-CO" sz="1600" b="1" dirty="0">
              <a:solidFill>
                <a:srgbClr val="FF8000"/>
              </a:solidFill>
              <a:latin typeface="Nunito Sans Normal"/>
            </a:endParaRPr>
          </a:p>
          <a:p>
            <a:r>
              <a:rPr lang="es-CO" sz="1600" b="1" dirty="0">
                <a:solidFill>
                  <a:schemeClr val="bg1"/>
                </a:solidFill>
                <a:latin typeface="Nunito Sans Normal"/>
              </a:rPr>
              <a:t>De acuerdo con lo dispuesto en el </a:t>
            </a:r>
            <a:r>
              <a:rPr lang="es-CO" sz="1600" b="1" dirty="0">
                <a:solidFill>
                  <a:srgbClr val="FF8000"/>
                </a:solidFill>
                <a:latin typeface="Nunito Sans Normal"/>
              </a:rPr>
              <a:t>Código de Procedimiento Administrativo y de lo Contencioso​ Administrativo, Ley 1437, y la Ley 1755 de 2015</a:t>
            </a:r>
            <a:r>
              <a:rPr lang="es-CO" sz="1600" b="1" dirty="0">
                <a:solidFill>
                  <a:schemeClr val="bg1"/>
                </a:solidFill>
                <a:latin typeface="Nunito Sans Normal"/>
              </a:rPr>
              <a:t>, además de la </a:t>
            </a:r>
            <a:r>
              <a:rPr lang="es-CO" sz="1600" b="1" dirty="0">
                <a:solidFill>
                  <a:srgbClr val="FF8000"/>
                </a:solidFill>
                <a:latin typeface="Nunito Sans Normal"/>
              </a:rPr>
              <a:t>ley 2052 de 2020 </a:t>
            </a:r>
            <a:r>
              <a:rPr lang="es-CO" sz="1600" b="1" dirty="0">
                <a:solidFill>
                  <a:schemeClr val="bg1"/>
                </a:solidFill>
                <a:latin typeface="Nunito Sans Normal"/>
              </a:rPr>
              <a:t>el </a:t>
            </a:r>
            <a:r>
              <a:rPr lang="es-CO" sz="1600" b="1" dirty="0">
                <a:solidFill>
                  <a:srgbClr val="FF8000"/>
                </a:solidFill>
                <a:latin typeface="Nunito Sans Normal"/>
              </a:rPr>
              <a:t>Invima</a:t>
            </a:r>
            <a:r>
              <a:rPr lang="es-CO" sz="1600" b="1" dirty="0">
                <a:solidFill>
                  <a:schemeClr val="bg1"/>
                </a:solidFill>
                <a:latin typeface="Nunito Sans Normal"/>
              </a:rPr>
              <a:t> implementa nuevos canales de atención al Ciudadano, define directrices para acercar el ciudadano a la institución y aumentar la confianza ciudadana en la labor administrativa.</a:t>
            </a:r>
          </a:p>
          <a:p>
            <a:endParaRPr lang="es-CO" sz="1600" b="1" dirty="0">
              <a:solidFill>
                <a:schemeClr val="bg1"/>
              </a:solidFill>
              <a:latin typeface="Nunito Sans Normal"/>
            </a:endParaRPr>
          </a:p>
          <a:p>
            <a:r>
              <a:rPr lang="es-CO" sz="1600" b="1" dirty="0">
                <a:solidFill>
                  <a:schemeClr val="bg1"/>
                </a:solidFill>
                <a:latin typeface="Nunito Sans Normal"/>
              </a:rPr>
              <a:t>Es por lo anterior, que se detalla el informe que resume los resultados del seguimiento y consolidación de​ la información sobre la gestión realizada por la institución en relación con las diversas </a:t>
            </a:r>
            <a:r>
              <a:rPr lang="es-CO" sz="1600" b="1" dirty="0">
                <a:solidFill>
                  <a:srgbClr val="FF8000"/>
                </a:solidFill>
                <a:latin typeface="Nunito Sans Normal"/>
              </a:rPr>
              <a:t>peticiones, quejas, reclamos, denuncias, sugerencias y felicitaciones.</a:t>
            </a:r>
          </a:p>
        </p:txBody>
      </p:sp>
    </p:spTree>
    <p:extLst>
      <p:ext uri="{BB962C8B-B14F-4D97-AF65-F5344CB8AC3E}">
        <p14:creationId xmlns:p14="http://schemas.microsoft.com/office/powerpoint/2010/main" val="40912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F8320-F64A-3505-FE1E-F4D6D2F5B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>
            <a:extLst>
              <a:ext uri="{FF2B5EF4-FFF2-40B4-BE49-F238E27FC236}">
                <a16:creationId xmlns:a16="http://schemas.microsoft.com/office/drawing/2014/main" id="{E3E89896-2BEC-4817-6C1E-35573BF69F06}"/>
              </a:ext>
            </a:extLst>
          </p:cNvPr>
          <p:cNvSpPr/>
          <p:nvPr/>
        </p:nvSpPr>
        <p:spPr>
          <a:xfrm>
            <a:off x="0" y="1305560"/>
            <a:ext cx="12366000" cy="5200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02879B8D-A4FA-E09F-1C33-9135BFA64000}"/>
              </a:ext>
            </a:extLst>
          </p:cNvPr>
          <p:cNvSpPr/>
          <p:nvPr/>
        </p:nvSpPr>
        <p:spPr>
          <a:xfrm>
            <a:off x="0" y="2205184"/>
            <a:ext cx="12366000" cy="3370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1A17EBF-96A6-6288-21B1-CA66B1AAEB03}"/>
              </a:ext>
            </a:extLst>
          </p:cNvPr>
          <p:cNvSpPr txBox="1"/>
          <p:nvPr/>
        </p:nvSpPr>
        <p:spPr>
          <a:xfrm>
            <a:off x="1629471" y="1361649"/>
            <a:ext cx="910705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200" b="1" dirty="0">
                <a:solidFill>
                  <a:srgbClr val="FF8000"/>
                </a:solidFill>
                <a:latin typeface="Nunito Sans Normal"/>
              </a:rPr>
              <a:t>A través de los distintos canales de atención se </a:t>
            </a:r>
            <a:r>
              <a:rPr lang="es-CO" sz="2200" b="1" dirty="0" err="1">
                <a:solidFill>
                  <a:srgbClr val="FF8000"/>
                </a:solidFill>
                <a:latin typeface="Nunito Sans Normal"/>
              </a:rPr>
              <a:t>registrarón</a:t>
            </a:r>
            <a:endParaRPr lang="es-CO" sz="2200" b="1" dirty="0">
              <a:solidFill>
                <a:srgbClr val="FF8000"/>
              </a:solidFill>
              <a:latin typeface="Nunito Sans Normal"/>
            </a:endParaRPr>
          </a:p>
          <a:p>
            <a:pPr algn="ctr"/>
            <a:r>
              <a:rPr lang="es-CO" sz="2200" b="1" dirty="0">
                <a:solidFill>
                  <a:srgbClr val="FF8000"/>
                </a:solidFill>
                <a:latin typeface="Nunito Sans Normal"/>
              </a:rPr>
              <a:t> 57.884 atenciones a usuarios en el cuarto trimestre de 2024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BCD1F132-815C-D6E7-31C7-1F9DDB702959}"/>
              </a:ext>
            </a:extLst>
          </p:cNvPr>
          <p:cNvGrpSpPr/>
          <p:nvPr/>
        </p:nvGrpSpPr>
        <p:grpSpPr>
          <a:xfrm>
            <a:off x="1468752" y="2632466"/>
            <a:ext cx="2678516" cy="2515835"/>
            <a:chOff x="1351793" y="2294736"/>
            <a:chExt cx="2678516" cy="2515835"/>
          </a:xfrm>
        </p:grpSpPr>
        <p:pic>
          <p:nvPicPr>
            <p:cNvPr id="39" name="Imagen 38" descr="Icono&#10;&#10;Descripción generada automáticamente">
              <a:extLst>
                <a:ext uri="{FF2B5EF4-FFF2-40B4-BE49-F238E27FC236}">
                  <a16:creationId xmlns:a16="http://schemas.microsoft.com/office/drawing/2014/main" id="{47AAD56D-EB90-B168-9CC4-DD2100D70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793" y="2294736"/>
              <a:ext cx="2678516" cy="1260000"/>
            </a:xfrm>
            <a:prstGeom prst="rect">
              <a:avLst/>
            </a:prstGeom>
          </p:spPr>
        </p:pic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F553EF84-BB5A-58E3-D396-C233B5314A18}"/>
                </a:ext>
              </a:extLst>
            </p:cNvPr>
            <p:cNvSpPr txBox="1"/>
            <p:nvPr/>
          </p:nvSpPr>
          <p:spPr>
            <a:xfrm>
              <a:off x="1660800" y="3856464"/>
              <a:ext cx="19882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solidFill>
                    <a:srgbClr val="FF8000"/>
                  </a:solidFill>
                  <a:latin typeface="Nunito Sans Normal"/>
                </a:rPr>
                <a:t>Oficina Virtual</a:t>
              </a:r>
            </a:p>
            <a:p>
              <a:pPr algn="ctr"/>
              <a:endParaRPr lang="es-CO" sz="1400" b="1" dirty="0">
                <a:solidFill>
                  <a:srgbClr val="FF8000"/>
                </a:solidFill>
                <a:latin typeface="Nunito Sans Normal"/>
              </a:endParaRPr>
            </a:p>
            <a:p>
              <a:pPr algn="ctr"/>
              <a:r>
                <a:rPr lang="es-CO" sz="1400" b="1" dirty="0">
                  <a:solidFill>
                    <a:srgbClr val="008FB1"/>
                  </a:solidFill>
                  <a:latin typeface="Nunito Sans Normal"/>
                </a:rPr>
                <a:t>51.102 atenciones</a:t>
              </a:r>
            </a:p>
            <a:p>
              <a:pPr algn="ctr"/>
              <a:r>
                <a:rPr lang="es-CO" sz="1400" b="1" dirty="0">
                  <a:solidFill>
                    <a:srgbClr val="008FB1"/>
                  </a:solidFill>
                  <a:latin typeface="Nunito Sans Normal"/>
                </a:rPr>
                <a:t>88,34%</a:t>
              </a:r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D47E90B4-2CCE-CBEB-5142-4C755EAE7D86}"/>
              </a:ext>
            </a:extLst>
          </p:cNvPr>
          <p:cNvGrpSpPr/>
          <p:nvPr/>
        </p:nvGrpSpPr>
        <p:grpSpPr>
          <a:xfrm>
            <a:off x="4420147" y="2632466"/>
            <a:ext cx="1988227" cy="2515835"/>
            <a:chOff x="6554748" y="2294736"/>
            <a:chExt cx="1988227" cy="2515835"/>
          </a:xfrm>
        </p:grpSpPr>
        <p:pic>
          <p:nvPicPr>
            <p:cNvPr id="45" name="Imagen 44" descr="Pantalla de un celular con la imagen de una caricatura&#10;&#10;Descripción generada automáticamente con confianza baja">
              <a:extLst>
                <a:ext uri="{FF2B5EF4-FFF2-40B4-BE49-F238E27FC236}">
                  <a16:creationId xmlns:a16="http://schemas.microsoft.com/office/drawing/2014/main" id="{EEBA887C-0395-E86D-518F-19DC1410A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451" y="2294736"/>
              <a:ext cx="825097" cy="1260000"/>
            </a:xfrm>
            <a:prstGeom prst="rect">
              <a:avLst/>
            </a:prstGeom>
          </p:spPr>
        </p:pic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F82FCAAA-A83E-0C05-CE80-D9A02039A13C}"/>
                </a:ext>
              </a:extLst>
            </p:cNvPr>
            <p:cNvSpPr txBox="1"/>
            <p:nvPr/>
          </p:nvSpPr>
          <p:spPr>
            <a:xfrm>
              <a:off x="6554748" y="3856464"/>
              <a:ext cx="19882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solidFill>
                    <a:srgbClr val="FF8000"/>
                  </a:solidFill>
                  <a:latin typeface="Nunito Sans Normal"/>
                </a:rPr>
                <a:t>Orientación Virtual</a:t>
              </a:r>
            </a:p>
            <a:p>
              <a:pPr algn="ctr"/>
              <a:endParaRPr lang="es-CO" sz="1400" b="1" dirty="0">
                <a:solidFill>
                  <a:srgbClr val="FF8000"/>
                </a:solidFill>
                <a:latin typeface="Nunito Sans Normal"/>
              </a:endParaRPr>
            </a:p>
            <a:p>
              <a:pPr algn="ctr"/>
              <a:r>
                <a:rPr lang="es-CO" sz="1400" b="1" dirty="0">
                  <a:solidFill>
                    <a:srgbClr val="008FB1"/>
                  </a:solidFill>
                  <a:latin typeface="Nunito Sans Normal"/>
                </a:rPr>
                <a:t>2.701 atenciones</a:t>
              </a:r>
            </a:p>
            <a:p>
              <a:pPr algn="ctr"/>
              <a:r>
                <a:rPr lang="es-CO" sz="1400" b="1" dirty="0">
                  <a:solidFill>
                    <a:srgbClr val="008FB1"/>
                  </a:solidFill>
                  <a:latin typeface="Nunito Sans Normal"/>
                </a:rPr>
                <a:t>4,67%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99E79E33-0BE5-30F0-7240-29261DE07B27}"/>
              </a:ext>
            </a:extLst>
          </p:cNvPr>
          <p:cNvGrpSpPr/>
          <p:nvPr/>
        </p:nvGrpSpPr>
        <p:grpSpPr>
          <a:xfrm>
            <a:off x="6555584" y="2632466"/>
            <a:ext cx="2172842" cy="2515835"/>
            <a:chOff x="4087572" y="2294736"/>
            <a:chExt cx="2172842" cy="2515835"/>
          </a:xfrm>
        </p:grpSpPr>
        <p:pic>
          <p:nvPicPr>
            <p:cNvPr id="48" name="Imagen 47" descr="Icono&#10;&#10;Descripción generada automáticamente">
              <a:extLst>
                <a:ext uri="{FF2B5EF4-FFF2-40B4-BE49-F238E27FC236}">
                  <a16:creationId xmlns:a16="http://schemas.microsoft.com/office/drawing/2014/main" id="{7D97B7E0-7745-547A-7B86-2CE0DFC4C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485" y="2294736"/>
              <a:ext cx="1260000" cy="1260000"/>
            </a:xfrm>
            <a:prstGeom prst="rect">
              <a:avLst/>
            </a:prstGeom>
          </p:spPr>
        </p:pic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EE61BC4C-1434-A581-3874-AE3019E4C0AF}"/>
                </a:ext>
              </a:extLst>
            </p:cNvPr>
            <p:cNvSpPr txBox="1"/>
            <p:nvPr/>
          </p:nvSpPr>
          <p:spPr>
            <a:xfrm>
              <a:off x="4087572" y="3856464"/>
              <a:ext cx="21728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solidFill>
                    <a:srgbClr val="FF8000"/>
                  </a:solidFill>
                  <a:latin typeface="Nunito Sans Normal"/>
                </a:rPr>
                <a:t>Orientación Presencial</a:t>
              </a:r>
            </a:p>
            <a:p>
              <a:pPr algn="ctr"/>
              <a:endParaRPr lang="es-CO" sz="1400" b="1" dirty="0">
                <a:solidFill>
                  <a:srgbClr val="FF8000"/>
                </a:solidFill>
                <a:latin typeface="Nunito Sans Normal"/>
              </a:endParaRPr>
            </a:p>
            <a:p>
              <a:pPr algn="ctr"/>
              <a:r>
                <a:rPr lang="es-CO" sz="1400" b="1" dirty="0">
                  <a:solidFill>
                    <a:srgbClr val="008FB1"/>
                  </a:solidFill>
                  <a:latin typeface="Nunito Sans Normal"/>
                </a:rPr>
                <a:t>2.292 atenciones</a:t>
              </a:r>
            </a:p>
            <a:p>
              <a:pPr algn="ctr"/>
              <a:r>
                <a:rPr lang="es-CO" sz="1400" b="1" dirty="0">
                  <a:solidFill>
                    <a:srgbClr val="008FB1"/>
                  </a:solidFill>
                  <a:latin typeface="Nunito Sans Normal"/>
                </a:rPr>
                <a:t>3,96 %</a:t>
              </a:r>
            </a:p>
          </p:txBody>
        </p:sp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id="{1238CCBC-3F24-91F5-8423-A4152AB2C0D1}"/>
              </a:ext>
            </a:extLst>
          </p:cNvPr>
          <p:cNvSpPr txBox="1"/>
          <p:nvPr/>
        </p:nvSpPr>
        <p:spPr>
          <a:xfrm>
            <a:off x="1020299" y="5748873"/>
            <a:ext cx="101514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b="1" dirty="0">
                <a:solidFill>
                  <a:schemeClr val="bg1"/>
                </a:solidFill>
                <a:latin typeface="Nunito Sans Normal"/>
              </a:rPr>
              <a:t>Durante el cuarto trimestre de 2024, de un total de </a:t>
            </a:r>
            <a:r>
              <a:rPr lang="es-CO" sz="1700" b="1" dirty="0">
                <a:solidFill>
                  <a:srgbClr val="FF8000"/>
                </a:solidFill>
                <a:latin typeface="Nunito Sans Normal"/>
              </a:rPr>
              <a:t>57.884 usuarios atendidos </a:t>
            </a:r>
            <a:r>
              <a:rPr lang="es-CO" sz="1700" b="1" dirty="0">
                <a:solidFill>
                  <a:schemeClr val="bg1"/>
                </a:solidFill>
                <a:latin typeface="Nunito Sans Normal"/>
              </a:rPr>
              <a:t>a través de diversos</a:t>
            </a:r>
          </a:p>
          <a:p>
            <a:r>
              <a:rPr lang="es-CO" sz="1700" b="1" dirty="0">
                <a:solidFill>
                  <a:schemeClr val="bg1"/>
                </a:solidFill>
                <a:latin typeface="Nunito Sans Normal"/>
              </a:rPr>
              <a:t>canales, se registraron 5.722 solicitudes de PQRSDF, lo que representa el </a:t>
            </a:r>
            <a:r>
              <a:rPr lang="es-CO" sz="1700" b="1" dirty="0">
                <a:solidFill>
                  <a:srgbClr val="FF8000"/>
                </a:solidFill>
                <a:latin typeface="Nunito Sans Normal"/>
              </a:rPr>
              <a:t>9,89%</a:t>
            </a:r>
            <a:r>
              <a:rPr lang="es-CO" sz="1700" b="1" dirty="0">
                <a:solidFill>
                  <a:schemeClr val="bg1"/>
                </a:solidFill>
                <a:latin typeface="Nunito Sans Normal"/>
              </a:rPr>
              <a:t> del total.</a:t>
            </a:r>
            <a:endParaRPr lang="es-CO" sz="1600" b="1" dirty="0">
              <a:solidFill>
                <a:srgbClr val="FF8000"/>
              </a:solidFill>
              <a:latin typeface="Nunito Sans Normal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D65B60-0313-A2CF-FF10-1C54EF425978}"/>
              </a:ext>
            </a:extLst>
          </p:cNvPr>
          <p:cNvGrpSpPr/>
          <p:nvPr/>
        </p:nvGrpSpPr>
        <p:grpSpPr>
          <a:xfrm>
            <a:off x="8815762" y="2632466"/>
            <a:ext cx="2247020" cy="2515835"/>
            <a:chOff x="9169880" y="2294736"/>
            <a:chExt cx="2247020" cy="2515835"/>
          </a:xfrm>
        </p:grpSpPr>
        <p:pic>
          <p:nvPicPr>
            <p:cNvPr id="3" name="Imagen 2" descr="Icono&#10;&#10;Descripción generada automáticamente">
              <a:extLst>
                <a:ext uri="{FF2B5EF4-FFF2-40B4-BE49-F238E27FC236}">
                  <a16:creationId xmlns:a16="http://schemas.microsoft.com/office/drawing/2014/main" id="{386D5A8D-FE7D-E5CE-F126-CCB227987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390" y="2294736"/>
              <a:ext cx="1260000" cy="1260000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25F94F6B-0B12-8EFE-4DDE-6381CCB418D1}"/>
                </a:ext>
              </a:extLst>
            </p:cNvPr>
            <p:cNvSpPr txBox="1"/>
            <p:nvPr/>
          </p:nvSpPr>
          <p:spPr>
            <a:xfrm>
              <a:off x="9169880" y="3856464"/>
              <a:ext cx="22470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solidFill>
                    <a:srgbClr val="FF8000"/>
                  </a:solidFill>
                  <a:latin typeface="Nunito Sans Normal"/>
                </a:rPr>
                <a:t>Citas Virtuales Técnicas</a:t>
              </a:r>
            </a:p>
            <a:p>
              <a:pPr algn="ctr"/>
              <a:endParaRPr lang="es-CO" sz="1400" b="1" dirty="0">
                <a:solidFill>
                  <a:srgbClr val="FF8000"/>
                </a:solidFill>
                <a:latin typeface="Nunito Sans Normal"/>
              </a:endParaRPr>
            </a:p>
            <a:p>
              <a:pPr algn="ctr"/>
              <a:r>
                <a:rPr lang="es-CO" sz="1400" b="1" dirty="0">
                  <a:solidFill>
                    <a:srgbClr val="008FB1"/>
                  </a:solidFill>
                  <a:latin typeface="Nunito Sans Normal"/>
                </a:rPr>
                <a:t>1.749 atenciones</a:t>
              </a:r>
            </a:p>
            <a:p>
              <a:pPr algn="ctr"/>
              <a:r>
                <a:rPr lang="es-CO" sz="1400" b="1" dirty="0">
                  <a:solidFill>
                    <a:srgbClr val="008FB1"/>
                  </a:solidFill>
                  <a:latin typeface="Nunito Sans Normal"/>
                </a:rPr>
                <a:t>3,02 %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001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D7CD255B-3CC0-9DA4-8540-9D5C5F6512C3}"/>
              </a:ext>
            </a:extLst>
          </p:cNvPr>
          <p:cNvSpPr/>
          <p:nvPr/>
        </p:nvSpPr>
        <p:spPr>
          <a:xfrm>
            <a:off x="0" y="1305560"/>
            <a:ext cx="12366000" cy="5200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5CB0CF3-B5EB-6008-66A5-69A1AF222FC6}"/>
              </a:ext>
            </a:extLst>
          </p:cNvPr>
          <p:cNvSpPr txBox="1"/>
          <p:nvPr/>
        </p:nvSpPr>
        <p:spPr>
          <a:xfrm>
            <a:off x="2914651" y="1515805"/>
            <a:ext cx="63626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Nunito Sans Normal"/>
              </a:rPr>
              <a:t>Comparativo de ingreso de solicitudes de</a:t>
            </a:r>
          </a:p>
          <a:p>
            <a:pPr algn="ctr"/>
            <a:r>
              <a:rPr lang="es-CO" sz="2200" b="1" dirty="0">
                <a:solidFill>
                  <a:schemeClr val="bg1"/>
                </a:solidFill>
                <a:latin typeface="Nunito Sans Normal"/>
              </a:rPr>
              <a:t>PQRSDF | Cuarto trimestre 2024</a:t>
            </a: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9EACBD07-5F03-1751-6DB1-F05A1D664619}"/>
              </a:ext>
            </a:extLst>
          </p:cNvPr>
          <p:cNvSpPr txBox="1"/>
          <p:nvPr/>
        </p:nvSpPr>
        <p:spPr>
          <a:xfrm>
            <a:off x="8489565" y="3648476"/>
            <a:ext cx="924324" cy="392971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 b="1" kern="0" dirty="0">
                <a:solidFill>
                  <a:schemeClr val="bg1"/>
                </a:solidFill>
                <a:latin typeface="Nunito Sans Normal" pitchFamily="2" charset="0"/>
              </a:rPr>
              <a:t>5.722</a:t>
            </a:r>
            <a:endParaRPr kumimoji="0" lang="es-CO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Sans Normal" pitchFamily="2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 Narrow" panose="02110004020202020204"/>
              <a:ea typeface="+mn-ea"/>
              <a:cs typeface="+mn-cs"/>
            </a:endParaRPr>
          </a:p>
        </p:txBody>
      </p:sp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91EE249D-510C-D661-40DF-BC60214BBD01}"/>
              </a:ext>
            </a:extLst>
          </p:cNvPr>
          <p:cNvCxnSpPr>
            <a:cxnSpLocks/>
          </p:cNvCxnSpPr>
          <p:nvPr/>
        </p:nvCxnSpPr>
        <p:spPr>
          <a:xfrm>
            <a:off x="3130891" y="2911424"/>
            <a:ext cx="1326809" cy="1130023"/>
          </a:xfrm>
          <a:prstGeom prst="bentConnector3">
            <a:avLst>
              <a:gd name="adj1" fmla="val 99965"/>
            </a:avLst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C8EE8993-92F7-5818-EA9A-51BD080388A1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59671" y="2859668"/>
            <a:ext cx="1307627" cy="333112"/>
          </a:xfrm>
          <a:prstGeom prst="bentConnector3">
            <a:avLst>
              <a:gd name="adj1" fmla="val 100698"/>
            </a:avLst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3">
            <a:extLst>
              <a:ext uri="{FF2B5EF4-FFF2-40B4-BE49-F238E27FC236}">
                <a16:creationId xmlns:a16="http://schemas.microsoft.com/office/drawing/2014/main" id="{26445FED-6AF6-3814-4139-975E78E1DE53}"/>
              </a:ext>
            </a:extLst>
          </p:cNvPr>
          <p:cNvSpPr txBox="1"/>
          <p:nvPr/>
        </p:nvSpPr>
        <p:spPr>
          <a:xfrm>
            <a:off x="3546822" y="6183762"/>
            <a:ext cx="5272357" cy="23354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kern="0" dirty="0">
                <a:solidFill>
                  <a:schemeClr val="bg1"/>
                </a:solidFill>
                <a:latin typeface="Nunito Sans Normal" pitchFamily="2" charset="0"/>
              </a:rPr>
              <a:t>01 de octubre a 31 de diciembre 2024  |  </a:t>
            </a:r>
            <a:r>
              <a:rPr lang="es-CO" dirty="0">
                <a:solidFill>
                  <a:schemeClr val="bg1"/>
                </a:solidFill>
              </a:rPr>
              <a:t>Fuente: </a:t>
            </a:r>
            <a:r>
              <a:rPr lang="es-CO" dirty="0" err="1">
                <a:solidFill>
                  <a:schemeClr val="bg1"/>
                </a:solidFill>
              </a:rPr>
              <a:t>Sesuite</a:t>
            </a:r>
            <a:r>
              <a:rPr lang="es-CO" dirty="0">
                <a:solidFill>
                  <a:schemeClr val="bg1"/>
                </a:solidFill>
              </a:rPr>
              <a:t> Invima 2023 - 2024</a:t>
            </a:r>
            <a:endParaRPr kumimoji="0" lang="es-CO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Narrow" panose="02110004020202020204"/>
              <a:ea typeface="+mn-ea"/>
              <a:cs typeface="+mn-cs"/>
            </a:endParaRPr>
          </a:p>
        </p:txBody>
      </p:sp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C9C8A8FD-1261-6A32-84B3-64A40BC4F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73" y="2179862"/>
            <a:ext cx="1440000" cy="1440000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510D8A6D-5FE6-5E0C-E53E-95C5258A2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32" y="2179862"/>
            <a:ext cx="1440000" cy="1440000"/>
          </a:xfrm>
          <a:prstGeom prst="rect">
            <a:avLst/>
          </a:prstGeom>
        </p:spPr>
      </p:pic>
      <p:sp>
        <p:nvSpPr>
          <p:cNvPr id="13" name="AutoShape 2">
            <a:extLst>
              <a:ext uri="{FF2B5EF4-FFF2-40B4-BE49-F238E27FC236}">
                <a16:creationId xmlns:a16="http://schemas.microsoft.com/office/drawing/2014/main" id="{4625B285-176F-152E-D09B-F9E95DAEE4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4" name="CuadroTexto 3">
            <a:extLst>
              <a:ext uri="{FF2B5EF4-FFF2-40B4-BE49-F238E27FC236}">
                <a16:creationId xmlns:a16="http://schemas.microsoft.com/office/drawing/2014/main" id="{5EE31402-06FC-195D-692F-0E0BAD468E5B}"/>
              </a:ext>
            </a:extLst>
          </p:cNvPr>
          <p:cNvSpPr txBox="1"/>
          <p:nvPr/>
        </p:nvSpPr>
        <p:spPr>
          <a:xfrm>
            <a:off x="1580670" y="3648476"/>
            <a:ext cx="924324" cy="392971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Sans Normal" pitchFamily="2" charset="0"/>
                <a:ea typeface="+mn-ea"/>
                <a:cs typeface="+mn-cs"/>
              </a:rPr>
              <a:t>4.502</a:t>
            </a:r>
            <a:endParaRPr kumimoji="0" lang="es-CO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 Narrow" panose="02110004020202020204"/>
              <a:ea typeface="+mn-ea"/>
              <a:cs typeface="+mn-cs"/>
            </a:endParaRPr>
          </a:p>
        </p:txBody>
      </p:sp>
      <p:pic>
        <p:nvPicPr>
          <p:cNvPr id="22" name="Imagen 21" descr="Imagen que contiene Forma&#10;&#10;Descripción generada automáticamente">
            <a:extLst>
              <a:ext uri="{FF2B5EF4-FFF2-40B4-BE49-F238E27FC236}">
                <a16:creationId xmlns:a16="http://schemas.microsoft.com/office/drawing/2014/main" id="{9D19383C-039A-07F1-8947-02A35B12D5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161" y="4181212"/>
            <a:ext cx="2788509" cy="1800000"/>
          </a:xfrm>
          <a:prstGeom prst="rect">
            <a:avLst/>
          </a:prstGeom>
        </p:spPr>
      </p:pic>
      <p:pic>
        <p:nvPicPr>
          <p:cNvPr id="21" name="Imagen 20" descr="Imagen que contiene taza, botella, taza de café&#10;&#10;Descripción generada automáticamente">
            <a:extLst>
              <a:ext uri="{FF2B5EF4-FFF2-40B4-BE49-F238E27FC236}">
                <a16:creationId xmlns:a16="http://schemas.microsoft.com/office/drawing/2014/main" id="{2B8AC9B2-9D3A-D006-7339-D6A3307BA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36" y="3294346"/>
            <a:ext cx="3481791" cy="28800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A1D295A-F935-3D46-B4F8-D7C0F4EC3D79}"/>
              </a:ext>
            </a:extLst>
          </p:cNvPr>
          <p:cNvSpPr txBox="1"/>
          <p:nvPr/>
        </p:nvSpPr>
        <p:spPr>
          <a:xfrm>
            <a:off x="7320360" y="4361914"/>
            <a:ext cx="4180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dirty="0">
                <a:solidFill>
                  <a:schemeClr val="bg1"/>
                </a:solidFill>
                <a:latin typeface="Nunito Sans Normal" pitchFamily="2" charset="0"/>
              </a:rPr>
              <a:t>Se observa un aumento en las 5.722 peticiones interpuestas por los ciudadanos con un </a:t>
            </a:r>
            <a:r>
              <a:rPr lang="es-CO" sz="1500" dirty="0">
                <a:solidFill>
                  <a:srgbClr val="FF8000"/>
                </a:solidFill>
                <a:latin typeface="Nunito Sans Normal" pitchFamily="2" charset="0"/>
              </a:rPr>
              <a:t> 27,09</a:t>
            </a:r>
            <a:r>
              <a:rPr lang="es-CO" sz="1500" b="1" dirty="0">
                <a:solidFill>
                  <a:srgbClr val="FF8000"/>
                </a:solidFill>
                <a:latin typeface="Nunito Sans Normal" pitchFamily="2" charset="0"/>
              </a:rPr>
              <a:t>%​ </a:t>
            </a:r>
            <a:r>
              <a:rPr lang="es-CO" sz="1500" dirty="0">
                <a:solidFill>
                  <a:srgbClr val="FF8000"/>
                </a:solidFill>
                <a:latin typeface="Nunito Sans Normal" pitchFamily="2" charset="0"/>
              </a:rPr>
              <a:t>(1.220 solicitudes) </a:t>
            </a:r>
            <a:r>
              <a:rPr lang="es-CO" sz="1500" dirty="0">
                <a:solidFill>
                  <a:schemeClr val="bg1"/>
                </a:solidFill>
                <a:latin typeface="Nunito Sans Normal" pitchFamily="2" charset="0"/>
              </a:rPr>
              <a:t>para  el cuarto trimestre del año 2024. Comparativamente, con el cuarto trimestre ​del año 2023 equivale a </a:t>
            </a:r>
            <a:r>
              <a:rPr lang="es-CO" sz="1500" dirty="0">
                <a:solidFill>
                  <a:srgbClr val="FF8000"/>
                </a:solidFill>
                <a:latin typeface="Nunito Sans Normal" pitchFamily="2" charset="0"/>
              </a:rPr>
              <a:t>4.502 solicitudes </a:t>
            </a:r>
            <a:r>
              <a:rPr lang="es-CO" sz="1500" dirty="0">
                <a:solidFill>
                  <a:schemeClr val="bg1"/>
                </a:solidFill>
                <a:latin typeface="Nunito Sans Normal" pitchFamily="2" charset="0"/>
              </a:rPr>
              <a:t>registradas.</a:t>
            </a:r>
          </a:p>
        </p:txBody>
      </p:sp>
    </p:spTree>
    <p:extLst>
      <p:ext uri="{BB962C8B-B14F-4D97-AF65-F5344CB8AC3E}">
        <p14:creationId xmlns:p14="http://schemas.microsoft.com/office/powerpoint/2010/main" val="18703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99EB9-B6E8-23EF-13D4-45B1615EC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>
            <a:extLst>
              <a:ext uri="{FF2B5EF4-FFF2-40B4-BE49-F238E27FC236}">
                <a16:creationId xmlns:a16="http://schemas.microsoft.com/office/drawing/2014/main" id="{0A4D9B95-A5D3-BD63-4882-85EB08EE9600}"/>
              </a:ext>
            </a:extLst>
          </p:cNvPr>
          <p:cNvSpPr/>
          <p:nvPr/>
        </p:nvSpPr>
        <p:spPr>
          <a:xfrm>
            <a:off x="0" y="1305560"/>
            <a:ext cx="12366000" cy="5200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D296AB-DCB2-9727-F4C2-283F2793C3C0}"/>
              </a:ext>
            </a:extLst>
          </p:cNvPr>
          <p:cNvSpPr txBox="1"/>
          <p:nvPr/>
        </p:nvSpPr>
        <p:spPr>
          <a:xfrm>
            <a:off x="1300450" y="1498809"/>
            <a:ext cx="97651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Nunito Sans Normal"/>
              </a:rPr>
              <a:t>Análisis por canal utilizado por los ciudadanos para solicitar PQRSDF</a:t>
            </a:r>
          </a:p>
          <a:p>
            <a:pPr algn="ctr"/>
            <a:r>
              <a:rPr lang="es-CO" sz="2200" b="1" dirty="0">
                <a:solidFill>
                  <a:srgbClr val="FF8000"/>
                </a:solidFill>
                <a:latin typeface="Nunito Sans Normal"/>
              </a:rPr>
              <a:t>Total solicitudes 5.722 | Cuarto trimestre 2024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8CC748-CBF1-891A-262B-4DDB3C9C4C89}"/>
              </a:ext>
            </a:extLst>
          </p:cNvPr>
          <p:cNvSpPr txBox="1"/>
          <p:nvPr/>
        </p:nvSpPr>
        <p:spPr>
          <a:xfrm>
            <a:off x="8534401" y="3381088"/>
            <a:ext cx="33866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dirty="0">
                <a:solidFill>
                  <a:schemeClr val="bg1">
                    <a:lumMod val="95000"/>
                  </a:schemeClr>
                </a:solidFill>
                <a:latin typeface="Nunito Sans Normal"/>
              </a:rPr>
              <a:t> </a:t>
            </a:r>
            <a:r>
              <a:rPr lang="es-CO" sz="1500" dirty="0">
                <a:solidFill>
                  <a:schemeClr val="bg1"/>
                </a:solidFill>
                <a:latin typeface="Nunito Sans Normal"/>
              </a:rPr>
              <a:t>Canales preferidos por los ciudadanos para interponer manifestaciones ante el</a:t>
            </a:r>
            <a:r>
              <a:rPr lang="es-CO" sz="1500" dirty="0">
                <a:solidFill>
                  <a:srgbClr val="FF8000"/>
                </a:solidFill>
                <a:latin typeface="Nunito Sans Normal"/>
              </a:rPr>
              <a:t> </a:t>
            </a:r>
            <a:r>
              <a:rPr lang="es-CO" sz="1500" b="1" dirty="0">
                <a:solidFill>
                  <a:srgbClr val="FF8000"/>
                </a:solidFill>
                <a:latin typeface="Nunito Sans Normal"/>
              </a:rPr>
              <a:t>Invima:</a:t>
            </a:r>
          </a:p>
          <a:p>
            <a:pPr algn="ctr"/>
            <a:r>
              <a:rPr lang="es-CO" sz="15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ctr"/>
            <a:r>
              <a:rPr lang="es-CO" sz="1500" b="1" dirty="0">
                <a:solidFill>
                  <a:srgbClr val="FF8000"/>
                </a:solidFill>
              </a:rPr>
              <a:t>Portal Web: 3.667| 64,09 %</a:t>
            </a:r>
          </a:p>
          <a:p>
            <a:pPr algn="ctr"/>
            <a:r>
              <a:rPr lang="es-CO" sz="1500" b="1" dirty="0">
                <a:solidFill>
                  <a:srgbClr val="FF8000"/>
                </a:solidFill>
              </a:rPr>
              <a:t>Correo electrónico: 1.969 | 34,41 %</a:t>
            </a:r>
          </a:p>
          <a:p>
            <a:pPr algn="ctr"/>
            <a:r>
              <a:rPr lang="es-CO" sz="1500" b="1" dirty="0">
                <a:solidFill>
                  <a:srgbClr val="FF8000"/>
                </a:solidFill>
              </a:rPr>
              <a:t>Presencial: 51 | 0,89 %</a:t>
            </a:r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0686B586-2AFF-4C47-A2C4-FEDB7D1CE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08" y="4590998"/>
            <a:ext cx="828000" cy="828000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477379B1-FB59-D8DF-BB48-B18E8DCAC9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26" y="4590998"/>
            <a:ext cx="828000" cy="828000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7321CCC4-AC36-32FB-EE06-6DD1E9DF1B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68" y="4590998"/>
            <a:ext cx="828000" cy="828000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26F9D181-7E78-E132-D458-E586EBFD52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68" y="4590998"/>
            <a:ext cx="828000" cy="828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4D02EDC-084B-8FCE-A1AD-4B04A8C74277}"/>
              </a:ext>
            </a:extLst>
          </p:cNvPr>
          <p:cNvSpPr txBox="1"/>
          <p:nvPr/>
        </p:nvSpPr>
        <p:spPr>
          <a:xfrm>
            <a:off x="1120385" y="2391792"/>
            <a:ext cx="155876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Portal web</a:t>
            </a:r>
          </a:p>
          <a:p>
            <a:pPr algn="ctr"/>
            <a:endParaRPr lang="es-CO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s-CO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1000" b="1" dirty="0">
                <a:solidFill>
                  <a:srgbClr val="FF8000"/>
                </a:solidFill>
                <a:latin typeface="Century Gothic" panose="020B0502020202020204" pitchFamily="34" charset="0"/>
              </a:rPr>
              <a:t>64,09 %</a:t>
            </a:r>
          </a:p>
          <a:p>
            <a:pPr algn="ctr"/>
            <a:endParaRPr lang="es-CO" sz="1000" b="1" dirty="0">
              <a:solidFill>
                <a:srgbClr val="FF8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3.667 </a:t>
            </a:r>
            <a:r>
              <a:rPr lang="es-CO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Solicitudes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8AFE9FB-6957-DAAA-2D24-4CB3BF3C1233}"/>
              </a:ext>
            </a:extLst>
          </p:cNvPr>
          <p:cNvSpPr txBox="1"/>
          <p:nvPr/>
        </p:nvSpPr>
        <p:spPr>
          <a:xfrm>
            <a:off x="2280643" y="2391792"/>
            <a:ext cx="1558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Correo </a:t>
            </a:r>
          </a:p>
          <a:p>
            <a:pPr algn="ctr"/>
            <a:r>
              <a:rPr lang="es-CO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electrónico</a:t>
            </a:r>
          </a:p>
          <a:p>
            <a:pPr algn="ctr"/>
            <a:endParaRPr lang="es-CO" sz="1000" b="1" dirty="0">
              <a:solidFill>
                <a:srgbClr val="FF8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1000" b="1" dirty="0">
                <a:solidFill>
                  <a:srgbClr val="FF8000"/>
                </a:solidFill>
                <a:latin typeface="Century Gothic" panose="020B0502020202020204" pitchFamily="34" charset="0"/>
              </a:rPr>
              <a:t>34,41 %</a:t>
            </a:r>
          </a:p>
          <a:p>
            <a:pPr algn="ctr"/>
            <a:endParaRPr lang="es-CO" sz="1000" b="1" dirty="0">
              <a:solidFill>
                <a:srgbClr val="FF8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1.969 Solicitudes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7A4E1CD-FBA2-87A9-D5CE-9221E66A2E26}"/>
              </a:ext>
            </a:extLst>
          </p:cNvPr>
          <p:cNvSpPr txBox="1"/>
          <p:nvPr/>
        </p:nvSpPr>
        <p:spPr>
          <a:xfrm>
            <a:off x="3418085" y="2391792"/>
            <a:ext cx="1558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Presencial</a:t>
            </a:r>
          </a:p>
          <a:p>
            <a:pPr algn="ctr"/>
            <a:endParaRPr lang="es-CO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s-CO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1000" b="1" dirty="0">
                <a:solidFill>
                  <a:srgbClr val="FF8000"/>
                </a:solidFill>
                <a:latin typeface="Century Gothic" panose="020B0502020202020204" pitchFamily="34" charset="0"/>
              </a:rPr>
              <a:t>0,89 %</a:t>
            </a:r>
          </a:p>
          <a:p>
            <a:pPr algn="ctr"/>
            <a:endParaRPr lang="es-CO" sz="1000" b="1" dirty="0">
              <a:solidFill>
                <a:srgbClr val="FF8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51 Solicitudes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6BB4A5-33E7-628C-E765-215CD598E1D0}"/>
              </a:ext>
            </a:extLst>
          </p:cNvPr>
          <p:cNvSpPr txBox="1"/>
          <p:nvPr/>
        </p:nvSpPr>
        <p:spPr>
          <a:xfrm>
            <a:off x="4570546" y="2391792"/>
            <a:ext cx="1558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Correo</a:t>
            </a:r>
          </a:p>
          <a:p>
            <a:pPr algn="ctr"/>
            <a:r>
              <a:rPr lang="es-CO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Certificado</a:t>
            </a:r>
          </a:p>
          <a:p>
            <a:pPr algn="ctr"/>
            <a:endParaRPr lang="es-CO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1000" b="1" dirty="0">
                <a:solidFill>
                  <a:srgbClr val="FF8000"/>
                </a:solidFill>
                <a:latin typeface="Century Gothic" panose="020B0502020202020204" pitchFamily="34" charset="0"/>
              </a:rPr>
              <a:t>0,44 %</a:t>
            </a:r>
          </a:p>
          <a:p>
            <a:pPr algn="ctr"/>
            <a:endParaRPr lang="es-CO" sz="1000" b="1" dirty="0">
              <a:solidFill>
                <a:srgbClr val="FF8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25 Solicitudes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9E7EFA7-C630-4F58-6286-E5756B6610DF}"/>
              </a:ext>
            </a:extLst>
          </p:cNvPr>
          <p:cNvSpPr txBox="1"/>
          <p:nvPr/>
        </p:nvSpPr>
        <p:spPr>
          <a:xfrm>
            <a:off x="5700651" y="2391792"/>
            <a:ext cx="1558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Buzón de</a:t>
            </a:r>
          </a:p>
          <a:p>
            <a:pPr algn="ctr"/>
            <a:r>
              <a:rPr lang="es-CO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Sugerencias</a:t>
            </a:r>
          </a:p>
          <a:p>
            <a:pPr algn="ctr"/>
            <a:endParaRPr lang="es-CO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1000" b="1" dirty="0">
                <a:solidFill>
                  <a:srgbClr val="FF8000"/>
                </a:solidFill>
                <a:latin typeface="Century Gothic" panose="020B0502020202020204" pitchFamily="34" charset="0"/>
              </a:rPr>
              <a:t>0,14 %</a:t>
            </a:r>
          </a:p>
          <a:p>
            <a:pPr algn="ctr"/>
            <a:endParaRPr lang="es-CO" sz="1000" b="1" dirty="0">
              <a:solidFill>
                <a:srgbClr val="FF8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 Solicitudes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BD91AED-A3DE-CCB0-F30C-BE3B02013B69}"/>
              </a:ext>
            </a:extLst>
          </p:cNvPr>
          <p:cNvSpPr txBox="1"/>
          <p:nvPr/>
        </p:nvSpPr>
        <p:spPr>
          <a:xfrm>
            <a:off x="6885249" y="2391792"/>
            <a:ext cx="1558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Telefónico</a:t>
            </a:r>
          </a:p>
          <a:p>
            <a:pPr algn="ctr"/>
            <a:endParaRPr lang="es-CO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s-CO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1000" b="1" dirty="0">
                <a:solidFill>
                  <a:srgbClr val="FF8000"/>
                </a:solidFill>
                <a:latin typeface="Century Gothic" panose="020B0502020202020204" pitchFamily="34" charset="0"/>
              </a:rPr>
              <a:t>0,03 %</a:t>
            </a:r>
          </a:p>
          <a:p>
            <a:pPr algn="ctr"/>
            <a:endParaRPr lang="es-CO" sz="1000" b="1" dirty="0">
              <a:solidFill>
                <a:srgbClr val="FF8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 Solicitudes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3091D94-40D4-AE91-3827-869897A451BA}"/>
              </a:ext>
            </a:extLst>
          </p:cNvPr>
          <p:cNvCxnSpPr>
            <a:cxnSpLocks/>
          </p:cNvCxnSpPr>
          <p:nvPr/>
        </p:nvCxnSpPr>
        <p:spPr>
          <a:xfrm>
            <a:off x="1899768" y="3570283"/>
            <a:ext cx="0" cy="9173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68AD2BA-960B-3595-EBD6-314A8A040388}"/>
              </a:ext>
            </a:extLst>
          </p:cNvPr>
          <p:cNvCxnSpPr>
            <a:cxnSpLocks/>
          </p:cNvCxnSpPr>
          <p:nvPr/>
        </p:nvCxnSpPr>
        <p:spPr>
          <a:xfrm>
            <a:off x="3060026" y="3570283"/>
            <a:ext cx="0" cy="9173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0A5C83B5-1C3F-6765-D72D-CCA4E12B56C1}"/>
              </a:ext>
            </a:extLst>
          </p:cNvPr>
          <p:cNvCxnSpPr>
            <a:cxnSpLocks/>
          </p:cNvCxnSpPr>
          <p:nvPr/>
        </p:nvCxnSpPr>
        <p:spPr>
          <a:xfrm>
            <a:off x="6480034" y="3570283"/>
            <a:ext cx="0" cy="9173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A2F8DD1B-B18E-9108-E100-E68C5CE32900}"/>
              </a:ext>
            </a:extLst>
          </p:cNvPr>
          <p:cNvCxnSpPr>
            <a:cxnSpLocks/>
          </p:cNvCxnSpPr>
          <p:nvPr/>
        </p:nvCxnSpPr>
        <p:spPr>
          <a:xfrm>
            <a:off x="5349929" y="3570283"/>
            <a:ext cx="0" cy="9173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3A5D2272-A62C-3DD3-71FD-D4D2B1769B39}"/>
              </a:ext>
            </a:extLst>
          </p:cNvPr>
          <p:cNvCxnSpPr>
            <a:cxnSpLocks/>
          </p:cNvCxnSpPr>
          <p:nvPr/>
        </p:nvCxnSpPr>
        <p:spPr>
          <a:xfrm>
            <a:off x="4197468" y="3570283"/>
            <a:ext cx="0" cy="9173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32B27BCF-91A4-47EF-33F6-7D4106E13674}"/>
              </a:ext>
            </a:extLst>
          </p:cNvPr>
          <p:cNvCxnSpPr>
            <a:cxnSpLocks/>
          </p:cNvCxnSpPr>
          <p:nvPr/>
        </p:nvCxnSpPr>
        <p:spPr>
          <a:xfrm>
            <a:off x="7664632" y="3570283"/>
            <a:ext cx="0" cy="9173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CDD7B64F-C0D7-84A3-AD73-7880BCE3A3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20" y="4590998"/>
            <a:ext cx="828000" cy="828000"/>
          </a:xfrm>
          <a:prstGeom prst="rect">
            <a:avLst/>
          </a:prstGeom>
        </p:spPr>
      </p:pic>
      <p:sp>
        <p:nvSpPr>
          <p:cNvPr id="32" name="CuadroTexto 3">
            <a:extLst>
              <a:ext uri="{FF2B5EF4-FFF2-40B4-BE49-F238E27FC236}">
                <a16:creationId xmlns:a16="http://schemas.microsoft.com/office/drawing/2014/main" id="{A57676C5-CE36-9497-BD19-6DD7DDB4FD0C}"/>
              </a:ext>
            </a:extLst>
          </p:cNvPr>
          <p:cNvSpPr txBox="1"/>
          <p:nvPr/>
        </p:nvSpPr>
        <p:spPr>
          <a:xfrm>
            <a:off x="3546822" y="6183762"/>
            <a:ext cx="5272357" cy="23354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kern="0" dirty="0">
                <a:solidFill>
                  <a:schemeClr val="bg1"/>
                </a:solidFill>
                <a:latin typeface="Nunito Sans Normal" pitchFamily="2" charset="0"/>
              </a:rPr>
              <a:t>01 de octubre a 31 de diciembre 2024  |  </a:t>
            </a:r>
            <a:r>
              <a:rPr lang="es-CO" dirty="0">
                <a:solidFill>
                  <a:schemeClr val="bg1"/>
                </a:solidFill>
              </a:rPr>
              <a:t>Fuente: </a:t>
            </a:r>
            <a:r>
              <a:rPr lang="es-CO" dirty="0" err="1">
                <a:solidFill>
                  <a:schemeClr val="bg1"/>
                </a:solidFill>
              </a:rPr>
              <a:t>Sesuite</a:t>
            </a:r>
            <a:r>
              <a:rPr lang="es-CO" dirty="0">
                <a:solidFill>
                  <a:schemeClr val="bg1"/>
                </a:solidFill>
              </a:rPr>
              <a:t> Invima 2023 - 2024</a:t>
            </a:r>
            <a:endParaRPr kumimoji="0" lang="es-CO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Narrow" panose="02110004020202020204"/>
              <a:ea typeface="+mn-ea"/>
              <a:cs typeface="+mn-cs"/>
            </a:endParaRPr>
          </a:p>
        </p:txBody>
      </p:sp>
      <p:pic>
        <p:nvPicPr>
          <p:cNvPr id="36" name="Imagen 35" descr="Icono&#10;&#10;Descripción generada automáticamente">
            <a:extLst>
              <a:ext uri="{FF2B5EF4-FFF2-40B4-BE49-F238E27FC236}">
                <a16:creationId xmlns:a16="http://schemas.microsoft.com/office/drawing/2014/main" id="{7430D0C6-3699-B410-780B-6F2BC5A4AC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7494" y="4590998"/>
            <a:ext cx="838800" cy="8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3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FBA27-A921-5BB0-815A-B7CAB14F6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>
            <a:extLst>
              <a:ext uri="{FF2B5EF4-FFF2-40B4-BE49-F238E27FC236}">
                <a16:creationId xmlns:a16="http://schemas.microsoft.com/office/drawing/2014/main" id="{B93D42F1-1DC1-4963-2837-08A2052A9B75}"/>
              </a:ext>
            </a:extLst>
          </p:cNvPr>
          <p:cNvSpPr/>
          <p:nvPr/>
        </p:nvSpPr>
        <p:spPr>
          <a:xfrm>
            <a:off x="0" y="1305560"/>
            <a:ext cx="12366000" cy="5200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DF1D457-A2FE-1291-25FD-7DA8E7646520}"/>
              </a:ext>
            </a:extLst>
          </p:cNvPr>
          <p:cNvSpPr txBox="1"/>
          <p:nvPr/>
        </p:nvSpPr>
        <p:spPr>
          <a:xfrm>
            <a:off x="1300450" y="1498809"/>
            <a:ext cx="976510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Nunito Sans Normal"/>
              </a:rPr>
              <a:t>Análisis por mes de las 5.722 peticiones realizadas por los ciudadanos</a:t>
            </a:r>
          </a:p>
        </p:txBody>
      </p:sp>
      <p:sp>
        <p:nvSpPr>
          <p:cNvPr id="32" name="CuadroTexto 3">
            <a:extLst>
              <a:ext uri="{FF2B5EF4-FFF2-40B4-BE49-F238E27FC236}">
                <a16:creationId xmlns:a16="http://schemas.microsoft.com/office/drawing/2014/main" id="{83548223-D742-0C60-B4CB-2087D90BFAA1}"/>
              </a:ext>
            </a:extLst>
          </p:cNvPr>
          <p:cNvSpPr txBox="1"/>
          <p:nvPr/>
        </p:nvSpPr>
        <p:spPr>
          <a:xfrm>
            <a:off x="3546822" y="6183762"/>
            <a:ext cx="5272357" cy="23354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kern="0" dirty="0">
                <a:solidFill>
                  <a:schemeClr val="bg1"/>
                </a:solidFill>
                <a:latin typeface="Nunito Sans Normal" pitchFamily="2" charset="0"/>
              </a:rPr>
              <a:t>01 de octubre a 31 de diciembre 2024  |  </a:t>
            </a:r>
            <a:r>
              <a:rPr lang="es-CO" dirty="0">
                <a:solidFill>
                  <a:schemeClr val="bg1"/>
                </a:solidFill>
              </a:rPr>
              <a:t>Fuente: </a:t>
            </a:r>
            <a:r>
              <a:rPr lang="es-CO" dirty="0" err="1">
                <a:solidFill>
                  <a:schemeClr val="bg1"/>
                </a:solidFill>
              </a:rPr>
              <a:t>Sesuite</a:t>
            </a:r>
            <a:r>
              <a:rPr lang="es-CO" dirty="0">
                <a:solidFill>
                  <a:schemeClr val="bg1"/>
                </a:solidFill>
              </a:rPr>
              <a:t> Invima 2023 - 2024</a:t>
            </a:r>
            <a:endParaRPr kumimoji="0" lang="es-CO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Narrow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953EF70-B853-A67D-C34E-AC3F8BA29238}"/>
              </a:ext>
            </a:extLst>
          </p:cNvPr>
          <p:cNvSpPr txBox="1"/>
          <p:nvPr/>
        </p:nvSpPr>
        <p:spPr>
          <a:xfrm>
            <a:off x="7410199" y="5363887"/>
            <a:ext cx="3329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FF8000"/>
                </a:solidFill>
              </a:rPr>
              <a:t>5.722 solicitudes para el</a:t>
            </a:r>
          </a:p>
          <a:p>
            <a:pPr algn="ctr"/>
            <a:r>
              <a:rPr lang="es-CO" sz="1600" b="1" dirty="0">
                <a:solidFill>
                  <a:srgbClr val="FF8000"/>
                </a:solidFill>
              </a:rPr>
              <a:t>Cuarto  trimestre del año 2024</a:t>
            </a:r>
          </a:p>
        </p:txBody>
      </p:sp>
      <p:sp>
        <p:nvSpPr>
          <p:cNvPr id="3" name="Rectángulo: esquinas diagonales cortadas 2">
            <a:extLst>
              <a:ext uri="{FF2B5EF4-FFF2-40B4-BE49-F238E27FC236}">
                <a16:creationId xmlns:a16="http://schemas.microsoft.com/office/drawing/2014/main" id="{3EF29A69-B80E-30F9-1D9A-2EDB894D1650}"/>
              </a:ext>
            </a:extLst>
          </p:cNvPr>
          <p:cNvSpPr/>
          <p:nvPr/>
        </p:nvSpPr>
        <p:spPr>
          <a:xfrm>
            <a:off x="9659304" y="2657230"/>
            <a:ext cx="1080000" cy="324000"/>
          </a:xfrm>
          <a:prstGeom prst="snip2DiagRect">
            <a:avLst/>
          </a:prstGeom>
          <a:solidFill>
            <a:srgbClr val="339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diagonales cortadas 24">
            <a:extLst>
              <a:ext uri="{FF2B5EF4-FFF2-40B4-BE49-F238E27FC236}">
                <a16:creationId xmlns:a16="http://schemas.microsoft.com/office/drawing/2014/main" id="{B1CB5463-C224-37D5-8D74-DB9D72528E1E}"/>
              </a:ext>
            </a:extLst>
          </p:cNvPr>
          <p:cNvSpPr/>
          <p:nvPr/>
        </p:nvSpPr>
        <p:spPr>
          <a:xfrm>
            <a:off x="9659304" y="3093093"/>
            <a:ext cx="1080000" cy="324000"/>
          </a:xfrm>
          <a:prstGeom prst="snip2DiagRect">
            <a:avLst/>
          </a:prstGeom>
          <a:solidFill>
            <a:srgbClr val="E22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Rectángulo: esquinas diagonales cortadas 26">
            <a:extLst>
              <a:ext uri="{FF2B5EF4-FFF2-40B4-BE49-F238E27FC236}">
                <a16:creationId xmlns:a16="http://schemas.microsoft.com/office/drawing/2014/main" id="{80C1ED1E-660E-8411-6A8A-B4558445BFE1}"/>
              </a:ext>
            </a:extLst>
          </p:cNvPr>
          <p:cNvSpPr/>
          <p:nvPr/>
        </p:nvSpPr>
        <p:spPr>
          <a:xfrm>
            <a:off x="9659304" y="3526243"/>
            <a:ext cx="1080000" cy="324000"/>
          </a:xfrm>
          <a:prstGeom prst="snip2DiagRect">
            <a:avLst/>
          </a:prstGeom>
          <a:solidFill>
            <a:srgbClr val="EB73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Rectángulo: esquinas diagonales cortadas 27">
            <a:extLst>
              <a:ext uri="{FF2B5EF4-FFF2-40B4-BE49-F238E27FC236}">
                <a16:creationId xmlns:a16="http://schemas.microsoft.com/office/drawing/2014/main" id="{52BBF2F8-A093-D951-D1C3-D4AE3B767BE8}"/>
              </a:ext>
            </a:extLst>
          </p:cNvPr>
          <p:cNvSpPr/>
          <p:nvPr/>
        </p:nvSpPr>
        <p:spPr>
          <a:xfrm>
            <a:off x="9659304" y="3956983"/>
            <a:ext cx="1080000" cy="324000"/>
          </a:xfrm>
          <a:prstGeom prst="snip2DiagRect">
            <a:avLst/>
          </a:prstGeom>
          <a:solidFill>
            <a:srgbClr val="2A6A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Rectángulo: esquinas diagonales cortadas 28">
            <a:extLst>
              <a:ext uri="{FF2B5EF4-FFF2-40B4-BE49-F238E27FC236}">
                <a16:creationId xmlns:a16="http://schemas.microsoft.com/office/drawing/2014/main" id="{90AA037F-E705-8827-47C5-9975FC11D020}"/>
              </a:ext>
            </a:extLst>
          </p:cNvPr>
          <p:cNvSpPr/>
          <p:nvPr/>
        </p:nvSpPr>
        <p:spPr>
          <a:xfrm>
            <a:off x="9659304" y="4384989"/>
            <a:ext cx="1080000" cy="324000"/>
          </a:xfrm>
          <a:prstGeom prst="snip2DiagRect">
            <a:avLst/>
          </a:prstGeom>
          <a:solidFill>
            <a:srgbClr val="B43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: esquinas diagonales cortadas 29">
            <a:extLst>
              <a:ext uri="{FF2B5EF4-FFF2-40B4-BE49-F238E27FC236}">
                <a16:creationId xmlns:a16="http://schemas.microsoft.com/office/drawing/2014/main" id="{C0F2E264-DB24-A97F-B7D3-8D331BA2B158}"/>
              </a:ext>
            </a:extLst>
          </p:cNvPr>
          <p:cNvSpPr/>
          <p:nvPr/>
        </p:nvSpPr>
        <p:spPr>
          <a:xfrm>
            <a:off x="9659304" y="4812191"/>
            <a:ext cx="1080000" cy="324000"/>
          </a:xfrm>
          <a:prstGeom prst="snip2DiagRect">
            <a:avLst/>
          </a:prstGeom>
          <a:solidFill>
            <a:srgbClr val="CCBB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C79E260-80F7-7DDC-97F3-C673E31D20C0}"/>
              </a:ext>
            </a:extLst>
          </p:cNvPr>
          <p:cNvSpPr txBox="1"/>
          <p:nvPr/>
        </p:nvSpPr>
        <p:spPr>
          <a:xfrm>
            <a:off x="9845197" y="2642676"/>
            <a:ext cx="708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4.719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B2947B7-6982-EEBC-5907-42C2D2B45FF3}"/>
              </a:ext>
            </a:extLst>
          </p:cNvPr>
          <p:cNvSpPr txBox="1"/>
          <p:nvPr/>
        </p:nvSpPr>
        <p:spPr>
          <a:xfrm>
            <a:off x="9845197" y="3083683"/>
            <a:ext cx="708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735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F959522-DF40-7EBB-11D2-4ABB03708B31}"/>
              </a:ext>
            </a:extLst>
          </p:cNvPr>
          <p:cNvSpPr txBox="1"/>
          <p:nvPr/>
        </p:nvSpPr>
        <p:spPr>
          <a:xfrm>
            <a:off x="9845197" y="3516230"/>
            <a:ext cx="708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131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92E4E7B-1FE5-A734-0AF4-859C49BA6B14}"/>
              </a:ext>
            </a:extLst>
          </p:cNvPr>
          <p:cNvSpPr txBox="1"/>
          <p:nvPr/>
        </p:nvSpPr>
        <p:spPr>
          <a:xfrm>
            <a:off x="9845197" y="3949706"/>
            <a:ext cx="708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109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B6418EE-194A-E81D-25FC-04A716159A06}"/>
              </a:ext>
            </a:extLst>
          </p:cNvPr>
          <p:cNvSpPr txBox="1"/>
          <p:nvPr/>
        </p:nvSpPr>
        <p:spPr>
          <a:xfrm>
            <a:off x="9845197" y="4370435"/>
            <a:ext cx="708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22 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EC18F2B-621A-AA1A-ABB4-C61983AE5D16}"/>
              </a:ext>
            </a:extLst>
          </p:cNvPr>
          <p:cNvSpPr txBox="1"/>
          <p:nvPr/>
        </p:nvSpPr>
        <p:spPr>
          <a:xfrm>
            <a:off x="9845197" y="4793204"/>
            <a:ext cx="708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 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5474A61-63D7-C088-A9A9-0D989090D497}"/>
              </a:ext>
            </a:extLst>
          </p:cNvPr>
          <p:cNvSpPr txBox="1"/>
          <p:nvPr/>
        </p:nvSpPr>
        <p:spPr>
          <a:xfrm>
            <a:off x="7131724" y="2637686"/>
            <a:ext cx="2486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Derechos de petición 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9F01E32-8738-1BAA-FD19-2EB498B2C224}"/>
              </a:ext>
            </a:extLst>
          </p:cNvPr>
          <p:cNvSpPr txBox="1"/>
          <p:nvPr/>
        </p:nvSpPr>
        <p:spPr>
          <a:xfrm>
            <a:off x="7131724" y="3079646"/>
            <a:ext cx="2486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Denuncias 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A207652-E6D2-0F11-1645-3CAEC15F2879}"/>
              </a:ext>
            </a:extLst>
          </p:cNvPr>
          <p:cNvSpPr txBox="1"/>
          <p:nvPr/>
        </p:nvSpPr>
        <p:spPr>
          <a:xfrm>
            <a:off x="7131724" y="3534214"/>
            <a:ext cx="2486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Queja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CE93753-A12F-78E8-E682-BFD1474D5390}"/>
              </a:ext>
            </a:extLst>
          </p:cNvPr>
          <p:cNvSpPr txBox="1"/>
          <p:nvPr/>
        </p:nvSpPr>
        <p:spPr>
          <a:xfrm>
            <a:off x="7131724" y="3938137"/>
            <a:ext cx="2486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Reclamo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7349A16-CE61-0A74-807F-33EE8F1E7562}"/>
              </a:ext>
            </a:extLst>
          </p:cNvPr>
          <p:cNvSpPr txBox="1"/>
          <p:nvPr/>
        </p:nvSpPr>
        <p:spPr>
          <a:xfrm>
            <a:off x="7131724" y="4333197"/>
            <a:ext cx="2486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Sugerencia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36CC6B1-430D-920F-F81F-9F8F42D83ED7}"/>
              </a:ext>
            </a:extLst>
          </p:cNvPr>
          <p:cNvSpPr txBox="1"/>
          <p:nvPr/>
        </p:nvSpPr>
        <p:spPr>
          <a:xfrm>
            <a:off x="7131724" y="4798413"/>
            <a:ext cx="2486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Felicitación</a:t>
            </a:r>
          </a:p>
        </p:txBody>
      </p:sp>
      <p:pic>
        <p:nvPicPr>
          <p:cNvPr id="45" name="Imagen 4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D2B6DC22-208D-64F0-AEA9-D96C37D22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476" y="2111332"/>
            <a:ext cx="5040000" cy="40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43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108FF-9384-5FB0-44FE-8087EE2B9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53">
            <a:extLst>
              <a:ext uri="{FF2B5EF4-FFF2-40B4-BE49-F238E27FC236}">
                <a16:creationId xmlns:a16="http://schemas.microsoft.com/office/drawing/2014/main" id="{409F2516-AF1C-B5C0-3F49-F0AE69696C4E}"/>
              </a:ext>
            </a:extLst>
          </p:cNvPr>
          <p:cNvSpPr/>
          <p:nvPr/>
        </p:nvSpPr>
        <p:spPr>
          <a:xfrm>
            <a:off x="0" y="1305560"/>
            <a:ext cx="12366000" cy="5200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A238F1-2647-A19B-E5B1-BD9CB6C8F79C}"/>
              </a:ext>
            </a:extLst>
          </p:cNvPr>
          <p:cNvSpPr txBox="1"/>
          <p:nvPr/>
        </p:nvSpPr>
        <p:spPr>
          <a:xfrm>
            <a:off x="1300450" y="1361649"/>
            <a:ext cx="97651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Nunito Sans Normal"/>
              </a:rPr>
              <a:t>Análisis por tipología de PQRSDF</a:t>
            </a:r>
          </a:p>
          <a:p>
            <a:pPr algn="ctr"/>
            <a:r>
              <a:rPr lang="es-CO" sz="2200" b="1" dirty="0">
                <a:solidFill>
                  <a:schemeClr val="bg1"/>
                </a:solidFill>
                <a:latin typeface="Nunito Sans Normal"/>
              </a:rPr>
              <a:t>| 5.722 Solicitudes</a:t>
            </a:r>
          </a:p>
        </p:txBody>
      </p:sp>
      <p:sp>
        <p:nvSpPr>
          <p:cNvPr id="32" name="CuadroTexto 3">
            <a:extLst>
              <a:ext uri="{FF2B5EF4-FFF2-40B4-BE49-F238E27FC236}">
                <a16:creationId xmlns:a16="http://schemas.microsoft.com/office/drawing/2014/main" id="{6FE34D5A-82BF-F944-18BF-14B391D3A8EB}"/>
              </a:ext>
            </a:extLst>
          </p:cNvPr>
          <p:cNvSpPr txBox="1"/>
          <p:nvPr/>
        </p:nvSpPr>
        <p:spPr>
          <a:xfrm>
            <a:off x="3546822" y="6183762"/>
            <a:ext cx="5272357" cy="23354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kern="0" dirty="0">
                <a:solidFill>
                  <a:schemeClr val="bg1"/>
                </a:solidFill>
                <a:latin typeface="Nunito Sans Normal" pitchFamily="2" charset="0"/>
              </a:rPr>
              <a:t>01 de octubre a 31 de diciembre 2024  |  </a:t>
            </a:r>
            <a:r>
              <a:rPr lang="es-CO" dirty="0">
                <a:solidFill>
                  <a:schemeClr val="bg1"/>
                </a:solidFill>
              </a:rPr>
              <a:t>Fuente: </a:t>
            </a:r>
            <a:r>
              <a:rPr lang="es-CO" dirty="0" err="1">
                <a:solidFill>
                  <a:schemeClr val="bg1"/>
                </a:solidFill>
              </a:rPr>
              <a:t>Sesuite</a:t>
            </a:r>
            <a:r>
              <a:rPr lang="es-CO" dirty="0">
                <a:solidFill>
                  <a:schemeClr val="bg1"/>
                </a:solidFill>
              </a:rPr>
              <a:t> Invima 2023 - 2024</a:t>
            </a:r>
            <a:endParaRPr kumimoji="0" lang="es-CO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Narrow" panose="02110004020202020204"/>
              <a:ea typeface="+mn-ea"/>
              <a:cs typeface="+mn-cs"/>
            </a:endParaRPr>
          </a:p>
        </p:txBody>
      </p:sp>
      <p:sp>
        <p:nvSpPr>
          <p:cNvPr id="5" name="Rectángulo: esquinas diagonales redondeadas 4">
            <a:extLst>
              <a:ext uri="{FF2B5EF4-FFF2-40B4-BE49-F238E27FC236}">
                <a16:creationId xmlns:a16="http://schemas.microsoft.com/office/drawing/2014/main" id="{98679735-3E20-5E9D-3FFB-A935FA8F516C}"/>
              </a:ext>
            </a:extLst>
          </p:cNvPr>
          <p:cNvSpPr>
            <a:spLocks/>
          </p:cNvSpPr>
          <p:nvPr/>
        </p:nvSpPr>
        <p:spPr>
          <a:xfrm flipV="1">
            <a:off x="619112" y="2228959"/>
            <a:ext cx="6959588" cy="194174"/>
          </a:xfrm>
          <a:prstGeom prst="round2Diag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60C385FE-2C32-473C-CE88-409E15D95586}"/>
              </a:ext>
            </a:extLst>
          </p:cNvPr>
          <p:cNvSpPr txBox="1"/>
          <p:nvPr/>
        </p:nvSpPr>
        <p:spPr>
          <a:xfrm>
            <a:off x="7578700" y="2189590"/>
            <a:ext cx="2317775" cy="23354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kern="0" dirty="0">
                <a:solidFill>
                  <a:schemeClr val="bg1"/>
                </a:solidFill>
                <a:latin typeface="Nunito Sans Normal" pitchFamily="2" charset="0"/>
              </a:rPr>
              <a:t>Particular  |  2.956 solicitudes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Narrow" panose="02110004020202020204"/>
              <a:ea typeface="+mn-ea"/>
              <a:cs typeface="+mn-cs"/>
            </a:endParaRPr>
          </a:p>
        </p:txBody>
      </p:sp>
      <p:sp>
        <p:nvSpPr>
          <p:cNvPr id="7" name="Rectángulo: esquinas diagonales redondeadas 6">
            <a:extLst>
              <a:ext uri="{FF2B5EF4-FFF2-40B4-BE49-F238E27FC236}">
                <a16:creationId xmlns:a16="http://schemas.microsoft.com/office/drawing/2014/main" id="{09715D55-DFE4-351F-C111-24BEDBEF3B66}"/>
              </a:ext>
            </a:extLst>
          </p:cNvPr>
          <p:cNvSpPr>
            <a:spLocks/>
          </p:cNvSpPr>
          <p:nvPr/>
        </p:nvSpPr>
        <p:spPr>
          <a:xfrm flipV="1">
            <a:off x="628649" y="2505184"/>
            <a:ext cx="2542135" cy="194174"/>
          </a:xfrm>
          <a:prstGeom prst="round2Diag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EA95FCA9-1AC5-1A19-E205-60E6BFD299C4}"/>
              </a:ext>
            </a:extLst>
          </p:cNvPr>
          <p:cNvSpPr txBox="1"/>
          <p:nvPr/>
        </p:nvSpPr>
        <p:spPr>
          <a:xfrm>
            <a:off x="3974784" y="2503915"/>
            <a:ext cx="2892438" cy="23354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kern="0" dirty="0">
                <a:solidFill>
                  <a:schemeClr val="bg1"/>
                </a:solidFill>
                <a:latin typeface="Nunito Sans Normal" pitchFamily="2" charset="0"/>
              </a:rPr>
              <a:t>Consulta |  901 Solicitudes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Narrow" panose="02110004020202020204"/>
              <a:ea typeface="+mn-ea"/>
              <a:cs typeface="+mn-cs"/>
            </a:endParaRPr>
          </a:p>
        </p:txBody>
      </p:sp>
      <p:sp>
        <p:nvSpPr>
          <p:cNvPr id="9" name="Rectángulo: esquinas diagonales redondeadas 8">
            <a:extLst>
              <a:ext uri="{FF2B5EF4-FFF2-40B4-BE49-F238E27FC236}">
                <a16:creationId xmlns:a16="http://schemas.microsoft.com/office/drawing/2014/main" id="{5E98E561-BF2E-5DCB-D232-507FCE663F0A}"/>
              </a:ext>
            </a:extLst>
          </p:cNvPr>
          <p:cNvSpPr>
            <a:spLocks/>
          </p:cNvSpPr>
          <p:nvPr/>
        </p:nvSpPr>
        <p:spPr>
          <a:xfrm flipV="1">
            <a:off x="628635" y="2781409"/>
            <a:ext cx="2249940" cy="192194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535EC575-2BCB-C50E-A8F4-C06BDFCD6E17}"/>
              </a:ext>
            </a:extLst>
          </p:cNvPr>
          <p:cNvSpPr txBox="1"/>
          <p:nvPr/>
        </p:nvSpPr>
        <p:spPr>
          <a:xfrm>
            <a:off x="3367791" y="2780140"/>
            <a:ext cx="3499431" cy="23354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kern="0" dirty="0">
                <a:solidFill>
                  <a:schemeClr val="bg1"/>
                </a:solidFill>
                <a:latin typeface="Nunito Sans Normal" pitchFamily="2" charset="0"/>
              </a:rPr>
              <a:t>       Información   |  642 Solicitudes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Narrow" panose="02110004020202020204"/>
              <a:ea typeface="+mn-ea"/>
              <a:cs typeface="+mn-cs"/>
            </a:endParaRPr>
          </a:p>
        </p:txBody>
      </p:sp>
      <p:sp>
        <p:nvSpPr>
          <p:cNvPr id="11" name="Rectángulo: esquinas diagonales redondeadas 10">
            <a:extLst>
              <a:ext uri="{FF2B5EF4-FFF2-40B4-BE49-F238E27FC236}">
                <a16:creationId xmlns:a16="http://schemas.microsoft.com/office/drawing/2014/main" id="{3E543EBA-DFA0-D0CC-62F6-2D69246B882B}"/>
              </a:ext>
            </a:extLst>
          </p:cNvPr>
          <p:cNvSpPr>
            <a:spLocks/>
          </p:cNvSpPr>
          <p:nvPr/>
        </p:nvSpPr>
        <p:spPr>
          <a:xfrm flipV="1">
            <a:off x="619119" y="3064961"/>
            <a:ext cx="1857329" cy="192194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9E3871C6-3714-3D37-1CF8-64FD611FBA6A}"/>
              </a:ext>
            </a:extLst>
          </p:cNvPr>
          <p:cNvSpPr txBox="1"/>
          <p:nvPr/>
        </p:nvSpPr>
        <p:spPr>
          <a:xfrm>
            <a:off x="3974784" y="3063692"/>
            <a:ext cx="2892438" cy="23354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kern="0" dirty="0">
                <a:solidFill>
                  <a:schemeClr val="bg1"/>
                </a:solidFill>
                <a:latin typeface="Nunito Sans Normal" pitchFamily="2" charset="0"/>
              </a:rPr>
              <a:t>Sanitaria  | </a:t>
            </a:r>
            <a:r>
              <a:rPr lang="es-CO" sz="1200" b="1" kern="0" dirty="0">
                <a:solidFill>
                  <a:srgbClr val="404040"/>
                </a:solidFill>
                <a:latin typeface="Nunito Sans Normal" pitchFamily="2" charset="0"/>
              </a:rPr>
              <a:t>.</a:t>
            </a:r>
            <a:r>
              <a:rPr lang="es-CO" sz="1200" b="1" kern="0" dirty="0">
                <a:solidFill>
                  <a:schemeClr val="bg1"/>
                </a:solidFill>
                <a:latin typeface="Nunito Sans Normal" pitchFamily="2" charset="0"/>
              </a:rPr>
              <a:t>532 Solicitudes 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Narrow" panose="02110004020202020204"/>
              <a:ea typeface="+mn-ea"/>
              <a:cs typeface="+mn-cs"/>
            </a:endParaRPr>
          </a:p>
        </p:txBody>
      </p:sp>
      <p:sp>
        <p:nvSpPr>
          <p:cNvPr id="13" name="Rectángulo: esquinas diagonales redondeadas 12">
            <a:extLst>
              <a:ext uri="{FF2B5EF4-FFF2-40B4-BE49-F238E27FC236}">
                <a16:creationId xmlns:a16="http://schemas.microsoft.com/office/drawing/2014/main" id="{0D7D32A9-35DF-75BD-C775-98B78B952B17}"/>
              </a:ext>
            </a:extLst>
          </p:cNvPr>
          <p:cNvSpPr>
            <a:spLocks/>
          </p:cNvSpPr>
          <p:nvPr/>
        </p:nvSpPr>
        <p:spPr>
          <a:xfrm flipV="1">
            <a:off x="619129" y="3350711"/>
            <a:ext cx="966569" cy="192194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3">
            <a:extLst>
              <a:ext uri="{FF2B5EF4-FFF2-40B4-BE49-F238E27FC236}">
                <a16:creationId xmlns:a16="http://schemas.microsoft.com/office/drawing/2014/main" id="{39008CE5-B6F7-8C18-507B-5FF397F6ACAE}"/>
              </a:ext>
            </a:extLst>
          </p:cNvPr>
          <p:cNvSpPr txBox="1"/>
          <p:nvPr/>
        </p:nvSpPr>
        <p:spPr>
          <a:xfrm>
            <a:off x="3779521" y="3349442"/>
            <a:ext cx="3087701" cy="23354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kern="0" dirty="0">
                <a:solidFill>
                  <a:schemeClr val="bg1"/>
                </a:solidFill>
                <a:latin typeface="Nunito Sans Normal" pitchFamily="2" charset="0"/>
              </a:rPr>
              <a:t>Ilegalidad  |  203 Solicitudes 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Narrow" panose="02110004020202020204"/>
              <a:ea typeface="+mn-ea"/>
              <a:cs typeface="+mn-cs"/>
            </a:endParaRPr>
          </a:p>
        </p:txBody>
      </p:sp>
      <p:sp>
        <p:nvSpPr>
          <p:cNvPr id="15" name="Rectángulo: esquinas diagonales redondeadas 14">
            <a:extLst>
              <a:ext uri="{FF2B5EF4-FFF2-40B4-BE49-F238E27FC236}">
                <a16:creationId xmlns:a16="http://schemas.microsoft.com/office/drawing/2014/main" id="{94F5481A-1F51-8FBD-0E95-52044AB538FB}"/>
              </a:ext>
            </a:extLst>
          </p:cNvPr>
          <p:cNvSpPr>
            <a:spLocks/>
          </p:cNvSpPr>
          <p:nvPr/>
        </p:nvSpPr>
        <p:spPr>
          <a:xfrm flipV="1">
            <a:off x="619121" y="3636461"/>
            <a:ext cx="608730" cy="192194"/>
          </a:xfrm>
          <a:prstGeom prst="round2DiagRect">
            <a:avLst/>
          </a:prstGeom>
          <a:solidFill>
            <a:srgbClr val="9E13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3">
            <a:extLst>
              <a:ext uri="{FF2B5EF4-FFF2-40B4-BE49-F238E27FC236}">
                <a16:creationId xmlns:a16="http://schemas.microsoft.com/office/drawing/2014/main" id="{C2C5720A-DFED-6A55-CECF-62A1BDDCDAD5}"/>
              </a:ext>
            </a:extLst>
          </p:cNvPr>
          <p:cNvSpPr txBox="1"/>
          <p:nvPr/>
        </p:nvSpPr>
        <p:spPr>
          <a:xfrm>
            <a:off x="3779521" y="3635192"/>
            <a:ext cx="3087701" cy="23354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kern="0" dirty="0">
                <a:solidFill>
                  <a:schemeClr val="bg1"/>
                </a:solidFill>
                <a:latin typeface="Nunito Sans Normal" pitchFamily="2" charset="0"/>
              </a:rPr>
              <a:t>Interés General  |  137 Solicitudes  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Narrow" panose="02110004020202020204"/>
              <a:ea typeface="+mn-ea"/>
              <a:cs typeface="+mn-cs"/>
            </a:endParaRPr>
          </a:p>
        </p:txBody>
      </p:sp>
      <p:sp>
        <p:nvSpPr>
          <p:cNvPr id="17" name="Rectángulo: esquinas diagonales redondeadas 16">
            <a:extLst>
              <a:ext uri="{FF2B5EF4-FFF2-40B4-BE49-F238E27FC236}">
                <a16:creationId xmlns:a16="http://schemas.microsoft.com/office/drawing/2014/main" id="{B9C1BC0C-ADB9-4424-E186-F8801E5B558C}"/>
              </a:ext>
            </a:extLst>
          </p:cNvPr>
          <p:cNvSpPr>
            <a:spLocks/>
          </p:cNvSpPr>
          <p:nvPr/>
        </p:nvSpPr>
        <p:spPr>
          <a:xfrm flipV="1">
            <a:off x="619123" y="3912686"/>
            <a:ext cx="465301" cy="192194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3">
            <a:extLst>
              <a:ext uri="{FF2B5EF4-FFF2-40B4-BE49-F238E27FC236}">
                <a16:creationId xmlns:a16="http://schemas.microsoft.com/office/drawing/2014/main" id="{0F90D8BC-75FA-E825-8DD7-2D3BD1B39C77}"/>
              </a:ext>
            </a:extLst>
          </p:cNvPr>
          <p:cNvSpPr txBox="1"/>
          <p:nvPr/>
        </p:nvSpPr>
        <p:spPr>
          <a:xfrm>
            <a:off x="3779521" y="3911417"/>
            <a:ext cx="3087701" cy="23354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kern="0" dirty="0">
                <a:solidFill>
                  <a:schemeClr val="bg1"/>
                </a:solidFill>
                <a:latin typeface="Nunito Sans Normal" pitchFamily="2" charset="0"/>
              </a:rPr>
              <a:t>Servicio Prestado  |  115 Solicitudes  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Narrow" panose="02110004020202020204"/>
              <a:ea typeface="+mn-ea"/>
              <a:cs typeface="+mn-cs"/>
            </a:endParaRPr>
          </a:p>
        </p:txBody>
      </p:sp>
      <p:sp>
        <p:nvSpPr>
          <p:cNvPr id="19" name="Rectángulo: esquinas diagonales redondeadas 18">
            <a:extLst>
              <a:ext uri="{FF2B5EF4-FFF2-40B4-BE49-F238E27FC236}">
                <a16:creationId xmlns:a16="http://schemas.microsoft.com/office/drawing/2014/main" id="{14AD8E60-4638-5E4E-CD43-A9B12764A58C}"/>
              </a:ext>
            </a:extLst>
          </p:cNvPr>
          <p:cNvSpPr>
            <a:spLocks/>
          </p:cNvSpPr>
          <p:nvPr/>
        </p:nvSpPr>
        <p:spPr>
          <a:xfrm flipV="1">
            <a:off x="619124" y="4188356"/>
            <a:ext cx="225086" cy="192194"/>
          </a:xfrm>
          <a:prstGeom prst="round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3">
            <a:extLst>
              <a:ext uri="{FF2B5EF4-FFF2-40B4-BE49-F238E27FC236}">
                <a16:creationId xmlns:a16="http://schemas.microsoft.com/office/drawing/2014/main" id="{E830158B-1B21-95CA-4FB6-E813116EEEDC}"/>
              </a:ext>
            </a:extLst>
          </p:cNvPr>
          <p:cNvSpPr txBox="1"/>
          <p:nvPr/>
        </p:nvSpPr>
        <p:spPr>
          <a:xfrm>
            <a:off x="3779521" y="4187087"/>
            <a:ext cx="3087701" cy="23354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kern="0" dirty="0">
                <a:solidFill>
                  <a:schemeClr val="bg1"/>
                </a:solidFill>
                <a:latin typeface="Nunito Sans Normal" pitchFamily="2" charset="0"/>
              </a:rPr>
              <a:t>Reclamo  |  109 Solicitudes  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Narrow" panose="02110004020202020204"/>
              <a:ea typeface="+mn-ea"/>
              <a:cs typeface="+mn-cs"/>
            </a:endParaRPr>
          </a:p>
        </p:txBody>
      </p:sp>
      <p:sp>
        <p:nvSpPr>
          <p:cNvPr id="21" name="Rectángulo: esquinas diagonales redondeadas 20">
            <a:extLst>
              <a:ext uri="{FF2B5EF4-FFF2-40B4-BE49-F238E27FC236}">
                <a16:creationId xmlns:a16="http://schemas.microsoft.com/office/drawing/2014/main" id="{4CAC3611-C2D9-3BA5-DAAF-BBFB3AFCA761}"/>
              </a:ext>
            </a:extLst>
          </p:cNvPr>
          <p:cNvSpPr>
            <a:spLocks/>
          </p:cNvSpPr>
          <p:nvPr/>
        </p:nvSpPr>
        <p:spPr>
          <a:xfrm flipV="1">
            <a:off x="619112" y="4474106"/>
            <a:ext cx="171207" cy="192194"/>
          </a:xfrm>
          <a:prstGeom prst="round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CuadroTexto 3">
            <a:extLst>
              <a:ext uri="{FF2B5EF4-FFF2-40B4-BE49-F238E27FC236}">
                <a16:creationId xmlns:a16="http://schemas.microsoft.com/office/drawing/2014/main" id="{AAC11868-3380-E9B8-25E8-F1B2EACE2D1E}"/>
              </a:ext>
            </a:extLst>
          </p:cNvPr>
          <p:cNvSpPr txBox="1"/>
          <p:nvPr/>
        </p:nvSpPr>
        <p:spPr>
          <a:xfrm>
            <a:off x="2743100" y="4472837"/>
            <a:ext cx="4124122" cy="23354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kern="0" dirty="0">
                <a:solidFill>
                  <a:schemeClr val="bg1"/>
                </a:solidFill>
                <a:latin typeface="Nunito Sans Normal" pitchFamily="2" charset="0"/>
              </a:rPr>
              <a:t>Organismo Judicial  |    61 Solicitudes  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Narrow" panose="02110004020202020204"/>
              <a:ea typeface="+mn-ea"/>
              <a:cs typeface="+mn-cs"/>
            </a:endParaRPr>
          </a:p>
        </p:txBody>
      </p:sp>
      <p:sp>
        <p:nvSpPr>
          <p:cNvPr id="23" name="CuadroTexto 3">
            <a:extLst>
              <a:ext uri="{FF2B5EF4-FFF2-40B4-BE49-F238E27FC236}">
                <a16:creationId xmlns:a16="http://schemas.microsoft.com/office/drawing/2014/main" id="{6BD341ED-1D71-A626-986A-D89C43CF6571}"/>
              </a:ext>
            </a:extLst>
          </p:cNvPr>
          <p:cNvSpPr txBox="1"/>
          <p:nvPr/>
        </p:nvSpPr>
        <p:spPr>
          <a:xfrm>
            <a:off x="2496754" y="4758587"/>
            <a:ext cx="4370468" cy="23354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kern="0" dirty="0">
                <a:solidFill>
                  <a:schemeClr val="bg1"/>
                </a:solidFill>
                <a:latin typeface="Nunito Sans Normal" pitchFamily="2" charset="0"/>
              </a:rPr>
              <a:t>Sugerencia  |    22 Solicitudes  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Narrow" panose="02110004020202020204"/>
              <a:ea typeface="+mn-ea"/>
              <a:cs typeface="+mn-cs"/>
            </a:endParaRPr>
          </a:p>
        </p:txBody>
      </p:sp>
      <p:sp>
        <p:nvSpPr>
          <p:cNvPr id="24" name="Rectángulo: esquinas diagonales redondeadas 23">
            <a:extLst>
              <a:ext uri="{FF2B5EF4-FFF2-40B4-BE49-F238E27FC236}">
                <a16:creationId xmlns:a16="http://schemas.microsoft.com/office/drawing/2014/main" id="{16EDC7F6-7862-EDD1-C183-0D7B7D5A1659}"/>
              </a:ext>
            </a:extLst>
          </p:cNvPr>
          <p:cNvSpPr>
            <a:spLocks/>
          </p:cNvSpPr>
          <p:nvPr/>
        </p:nvSpPr>
        <p:spPr>
          <a:xfrm flipV="1">
            <a:off x="628641" y="4750331"/>
            <a:ext cx="149713" cy="19219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CuadroTexto 3">
            <a:extLst>
              <a:ext uri="{FF2B5EF4-FFF2-40B4-BE49-F238E27FC236}">
                <a16:creationId xmlns:a16="http://schemas.microsoft.com/office/drawing/2014/main" id="{3F072A7F-F7EF-8D92-39A3-930F0F0F274A}"/>
              </a:ext>
            </a:extLst>
          </p:cNvPr>
          <p:cNvSpPr txBox="1"/>
          <p:nvPr/>
        </p:nvSpPr>
        <p:spPr>
          <a:xfrm>
            <a:off x="2385924" y="5044337"/>
            <a:ext cx="4481298" cy="26614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kern="0" dirty="0">
                <a:solidFill>
                  <a:schemeClr val="bg1"/>
                </a:solidFill>
                <a:latin typeface="Nunito Sans Normal" pitchFamily="2" charset="0"/>
              </a:rPr>
              <a:t> Peticiones especiales (Congresistas)  |    22 Solicitudes  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Narrow" panose="02110004020202020204"/>
              <a:ea typeface="+mn-ea"/>
              <a:cs typeface="+mn-cs"/>
            </a:endParaRPr>
          </a:p>
        </p:txBody>
      </p:sp>
      <p:sp>
        <p:nvSpPr>
          <p:cNvPr id="45" name="Rectángulo: esquinas diagonales redondeadas 44">
            <a:extLst>
              <a:ext uri="{FF2B5EF4-FFF2-40B4-BE49-F238E27FC236}">
                <a16:creationId xmlns:a16="http://schemas.microsoft.com/office/drawing/2014/main" id="{BC977B96-44CB-1268-5E92-9B3BADA1CF4F}"/>
              </a:ext>
            </a:extLst>
          </p:cNvPr>
          <p:cNvSpPr>
            <a:spLocks/>
          </p:cNvSpPr>
          <p:nvPr/>
        </p:nvSpPr>
        <p:spPr>
          <a:xfrm flipV="1">
            <a:off x="628645" y="5036081"/>
            <a:ext cx="114808" cy="19219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CuadroTexto 3">
            <a:extLst>
              <a:ext uri="{FF2B5EF4-FFF2-40B4-BE49-F238E27FC236}">
                <a16:creationId xmlns:a16="http://schemas.microsoft.com/office/drawing/2014/main" id="{E87495D8-6C4F-EB1E-DB1F-25CE8BE42F4E}"/>
              </a:ext>
            </a:extLst>
          </p:cNvPr>
          <p:cNvSpPr txBox="1"/>
          <p:nvPr/>
        </p:nvSpPr>
        <p:spPr>
          <a:xfrm>
            <a:off x="3489008" y="5329240"/>
            <a:ext cx="3378214" cy="23354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kern="0" dirty="0">
                <a:solidFill>
                  <a:schemeClr val="bg1"/>
                </a:solidFill>
                <a:latin typeface="Nunito Sans Normal" pitchFamily="2" charset="0"/>
              </a:rPr>
              <a:t>Queja contra Funcionario  |    16 Solicitudes  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Narrow" panose="02110004020202020204"/>
              <a:ea typeface="+mn-ea"/>
              <a:cs typeface="+mn-cs"/>
            </a:endParaRPr>
          </a:p>
        </p:txBody>
      </p:sp>
      <p:sp>
        <p:nvSpPr>
          <p:cNvPr id="47" name="Rectángulo: esquinas diagonales redondeadas 46">
            <a:extLst>
              <a:ext uri="{FF2B5EF4-FFF2-40B4-BE49-F238E27FC236}">
                <a16:creationId xmlns:a16="http://schemas.microsoft.com/office/drawing/2014/main" id="{DE3B4870-BB83-D04F-9D7D-E85628AAFDEE}"/>
              </a:ext>
            </a:extLst>
          </p:cNvPr>
          <p:cNvSpPr>
            <a:spLocks/>
          </p:cNvSpPr>
          <p:nvPr/>
        </p:nvSpPr>
        <p:spPr>
          <a:xfrm flipV="1">
            <a:off x="627840" y="5320984"/>
            <a:ext cx="79866" cy="192194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CuadroTexto 3">
            <a:extLst>
              <a:ext uri="{FF2B5EF4-FFF2-40B4-BE49-F238E27FC236}">
                <a16:creationId xmlns:a16="http://schemas.microsoft.com/office/drawing/2014/main" id="{C872061B-97F1-6592-A53E-1EC67E440CF9}"/>
              </a:ext>
            </a:extLst>
          </p:cNvPr>
          <p:cNvSpPr txBox="1"/>
          <p:nvPr/>
        </p:nvSpPr>
        <p:spPr>
          <a:xfrm>
            <a:off x="4359733" y="5624515"/>
            <a:ext cx="2507489" cy="23354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kern="0" dirty="0">
                <a:solidFill>
                  <a:schemeClr val="bg1"/>
                </a:solidFill>
                <a:latin typeface="Nunito Sans Normal" pitchFamily="2" charset="0"/>
              </a:rPr>
              <a:t>Felicitación  |   06  Solicitudes  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Narrow" panose="02110004020202020204"/>
              <a:ea typeface="+mn-ea"/>
              <a:cs typeface="+mn-cs"/>
            </a:endParaRPr>
          </a:p>
        </p:txBody>
      </p:sp>
      <p:sp>
        <p:nvSpPr>
          <p:cNvPr id="49" name="Rectángulo: esquinas diagonales redondeadas 48">
            <a:extLst>
              <a:ext uri="{FF2B5EF4-FFF2-40B4-BE49-F238E27FC236}">
                <a16:creationId xmlns:a16="http://schemas.microsoft.com/office/drawing/2014/main" id="{E95B645F-30BD-73B5-BF40-3995ADF1D121}"/>
              </a:ext>
            </a:extLst>
          </p:cNvPr>
          <p:cNvSpPr>
            <a:spLocks/>
          </p:cNvSpPr>
          <p:nvPr/>
        </p:nvSpPr>
        <p:spPr>
          <a:xfrm flipV="1">
            <a:off x="627836" y="5616259"/>
            <a:ext cx="109405" cy="192194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3D367464-4ED4-9563-B1A0-81E103C9CBFC}"/>
              </a:ext>
            </a:extLst>
          </p:cNvPr>
          <p:cNvSpPr txBox="1"/>
          <p:nvPr/>
        </p:nvSpPr>
        <p:spPr>
          <a:xfrm>
            <a:off x="7086599" y="2938976"/>
            <a:ext cx="476170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Nunito Sans Normal" pitchFamily="2" charset="0"/>
              </a:rPr>
              <a:t>Durante el  cuarto trimestre de 2024, al</a:t>
            </a:r>
          </a:p>
          <a:p>
            <a:pPr algn="ctr"/>
            <a:r>
              <a:rPr lang="es-CO" sz="1400" dirty="0">
                <a:solidFill>
                  <a:schemeClr val="bg1"/>
                </a:solidFill>
                <a:latin typeface="Nunito Sans Normal" pitchFamily="2" charset="0"/>
              </a:rPr>
              <a:t>consolidar la información, se observó que </a:t>
            </a:r>
          </a:p>
          <a:p>
            <a:pPr algn="ctr"/>
            <a:r>
              <a:rPr lang="es-CO" sz="1400" dirty="0">
                <a:solidFill>
                  <a:schemeClr val="bg1"/>
                </a:solidFill>
                <a:latin typeface="Nunito Sans Normal" pitchFamily="2" charset="0"/>
              </a:rPr>
              <a:t>principalmente las </a:t>
            </a:r>
            <a:r>
              <a:rPr lang="es-CO" sz="1400" dirty="0">
                <a:solidFill>
                  <a:srgbClr val="FF8000"/>
                </a:solidFill>
                <a:latin typeface="Nunito Sans Normal" pitchFamily="2" charset="0"/>
              </a:rPr>
              <a:t>peticiones de interés particular, general y consultas de la ciudadanía </a:t>
            </a:r>
            <a:r>
              <a:rPr lang="es-CO" sz="1400" dirty="0">
                <a:solidFill>
                  <a:schemeClr val="bg1"/>
                </a:solidFill>
                <a:latin typeface="Nunito Sans Normal" pitchFamily="2" charset="0"/>
              </a:rPr>
              <a:t>corresponden a</a:t>
            </a:r>
          </a:p>
          <a:p>
            <a:pPr algn="ctr"/>
            <a:r>
              <a:rPr lang="es-CO" sz="1400" dirty="0">
                <a:solidFill>
                  <a:srgbClr val="FF8000"/>
                </a:solidFill>
                <a:latin typeface="Nunito Sans Normal" pitchFamily="2" charset="0"/>
              </a:rPr>
              <a:t>69,80 % (3.994 solicitudes).</a:t>
            </a:r>
          </a:p>
          <a:p>
            <a:pPr algn="ctr"/>
            <a:endParaRPr lang="es-CO" sz="1400" dirty="0">
              <a:solidFill>
                <a:srgbClr val="FF8000"/>
              </a:solidFill>
              <a:latin typeface="Nunito Sans Normal" pitchFamily="2" charset="0"/>
            </a:endParaRPr>
          </a:p>
          <a:p>
            <a:pPr algn="ctr"/>
            <a:r>
              <a:rPr lang="es-CO" sz="1400" dirty="0">
                <a:solidFill>
                  <a:schemeClr val="bg1"/>
                </a:solidFill>
                <a:latin typeface="Nunito Sans Normal" pitchFamily="2" charset="0"/>
              </a:rPr>
              <a:t>Las </a:t>
            </a:r>
            <a:r>
              <a:rPr lang="es-CO" sz="1400" dirty="0">
                <a:solidFill>
                  <a:srgbClr val="FF8000"/>
                </a:solidFill>
                <a:latin typeface="Nunito Sans Normal" pitchFamily="2" charset="0"/>
              </a:rPr>
              <a:t>denuncias </a:t>
            </a:r>
            <a:r>
              <a:rPr lang="es-CO" sz="1400" dirty="0">
                <a:solidFill>
                  <a:schemeClr val="bg1"/>
                </a:solidFill>
                <a:latin typeface="Nunito Sans Normal" pitchFamily="2" charset="0"/>
              </a:rPr>
              <a:t>representaron un </a:t>
            </a:r>
            <a:r>
              <a:rPr lang="es-CO" sz="1400" dirty="0">
                <a:solidFill>
                  <a:srgbClr val="FF8000"/>
                </a:solidFill>
                <a:latin typeface="Nunito Sans Normal" pitchFamily="2" charset="0"/>
              </a:rPr>
              <a:t>12,85 %</a:t>
            </a:r>
          </a:p>
          <a:p>
            <a:pPr algn="ctr"/>
            <a:r>
              <a:rPr lang="es-CO" sz="1400" dirty="0">
                <a:solidFill>
                  <a:srgbClr val="FF8000"/>
                </a:solidFill>
                <a:latin typeface="Nunito Sans Normal" pitchFamily="2" charset="0"/>
              </a:rPr>
              <a:t>(735 solicitudes)</a:t>
            </a:r>
            <a:r>
              <a:rPr lang="es-CO" sz="1400" dirty="0">
                <a:solidFill>
                  <a:srgbClr val="EB7339"/>
                </a:solidFill>
                <a:latin typeface="Nunito Sans Normal" pitchFamily="2" charset="0"/>
              </a:rPr>
              <a:t>, </a:t>
            </a:r>
            <a:r>
              <a:rPr lang="es-CO" sz="1400" dirty="0">
                <a:solidFill>
                  <a:schemeClr val="bg1"/>
                </a:solidFill>
                <a:latin typeface="Nunito Sans Normal" pitchFamily="2" charset="0"/>
              </a:rPr>
              <a:t>las </a:t>
            </a:r>
            <a:r>
              <a:rPr lang="es-CO" sz="1400" dirty="0">
                <a:solidFill>
                  <a:srgbClr val="FF8000"/>
                </a:solidFill>
                <a:latin typeface="Nunito Sans Normal" pitchFamily="2" charset="0"/>
              </a:rPr>
              <a:t>peticiones de información </a:t>
            </a:r>
          </a:p>
          <a:p>
            <a:pPr algn="ctr"/>
            <a:r>
              <a:rPr lang="es-CO" sz="1400" dirty="0">
                <a:solidFill>
                  <a:srgbClr val="FF8000"/>
                </a:solidFill>
                <a:latin typeface="Nunito Sans Normal" pitchFamily="2" charset="0"/>
              </a:rPr>
              <a:t>12,65 % ( 725 solicitudes), </a:t>
            </a:r>
            <a:r>
              <a:rPr lang="es-CO" sz="1400" dirty="0">
                <a:solidFill>
                  <a:schemeClr val="bg1"/>
                </a:solidFill>
                <a:latin typeface="Nunito Sans Normal" pitchFamily="2" charset="0"/>
              </a:rPr>
              <a:t>en cuanto a </a:t>
            </a:r>
            <a:r>
              <a:rPr lang="es-CO" sz="1400" dirty="0">
                <a:solidFill>
                  <a:srgbClr val="FF8000"/>
                </a:solidFill>
                <a:latin typeface="Nunito Sans Normal" pitchFamily="2" charset="0"/>
              </a:rPr>
              <a:t>quejas, reclamos, sugerencias y felicitaciones, </a:t>
            </a:r>
            <a:r>
              <a:rPr lang="es-CO" sz="1400" dirty="0">
                <a:solidFill>
                  <a:schemeClr val="bg1"/>
                </a:solidFill>
                <a:latin typeface="Nunito Sans Normal" pitchFamily="2" charset="0"/>
              </a:rPr>
              <a:t>estas constituyeron el</a:t>
            </a:r>
          </a:p>
          <a:p>
            <a:pPr algn="ctr"/>
            <a:r>
              <a:rPr lang="es-CO" sz="1400" dirty="0">
                <a:solidFill>
                  <a:srgbClr val="FF8000"/>
                </a:solidFill>
                <a:latin typeface="Nunito Sans Normal" pitchFamily="2" charset="0"/>
              </a:rPr>
              <a:t>4,68 % (268 solicitudes).</a:t>
            </a:r>
          </a:p>
        </p:txBody>
      </p:sp>
    </p:spTree>
    <p:extLst>
      <p:ext uri="{BB962C8B-B14F-4D97-AF65-F5344CB8AC3E}">
        <p14:creationId xmlns:p14="http://schemas.microsoft.com/office/powerpoint/2010/main" val="141834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459EA-20F1-C80F-6194-9EB164D35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B27120B6-24D5-A4AE-078E-CC5BBEF04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702"/>
            <a:ext cx="12239845" cy="683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050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679</Words>
  <Application>Microsoft Office PowerPoint</Application>
  <PresentationFormat>Panorámica</PresentationFormat>
  <Paragraphs>126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Narrow</vt:lpstr>
      <vt:lpstr>Arial</vt:lpstr>
      <vt:lpstr>Century Gothic</vt:lpstr>
      <vt:lpstr>Nunito Sans</vt:lpstr>
      <vt:lpstr>Nunito Sans Black</vt:lpstr>
      <vt:lpstr>Nunito Sans Normal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Edna Camila Marcela Angel Fernandez</dc:creator>
  <cp:lastModifiedBy>Romis Andrey Garcia Amado</cp:lastModifiedBy>
  <cp:revision>41</cp:revision>
  <dcterms:created xsi:type="dcterms:W3CDTF">2024-10-03T02:15:14Z</dcterms:created>
  <dcterms:modified xsi:type="dcterms:W3CDTF">2025-01-31T13:55:05Z</dcterms:modified>
</cp:coreProperties>
</file>